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06"/>
  </p:notesMasterIdLst>
  <p:handoutMasterIdLst>
    <p:handoutMasterId r:id="rId107"/>
  </p:handoutMasterIdLst>
  <p:sldIdLst>
    <p:sldId id="821" r:id="rId3"/>
    <p:sldId id="745" r:id="rId4"/>
    <p:sldId id="751" r:id="rId5"/>
    <p:sldId id="920" r:id="rId6"/>
    <p:sldId id="911" r:id="rId7"/>
    <p:sldId id="912" r:id="rId8"/>
    <p:sldId id="913" r:id="rId9"/>
    <p:sldId id="938" r:id="rId10"/>
    <p:sldId id="956" r:id="rId11"/>
    <p:sldId id="1051" r:id="rId12"/>
    <p:sldId id="1052" r:id="rId13"/>
    <p:sldId id="929" r:id="rId14"/>
    <p:sldId id="919" r:id="rId15"/>
    <p:sldId id="941" r:id="rId16"/>
    <p:sldId id="931" r:id="rId17"/>
    <p:sldId id="957" r:id="rId18"/>
    <p:sldId id="962" r:id="rId19"/>
    <p:sldId id="961" r:id="rId20"/>
    <p:sldId id="1058" r:id="rId21"/>
    <p:sldId id="958" r:id="rId22"/>
    <p:sldId id="959" r:id="rId23"/>
    <p:sldId id="960" r:id="rId24"/>
    <p:sldId id="964" r:id="rId25"/>
    <p:sldId id="963" r:id="rId26"/>
    <p:sldId id="966" r:id="rId27"/>
    <p:sldId id="967" r:id="rId28"/>
    <p:sldId id="968" r:id="rId29"/>
    <p:sldId id="969" r:id="rId30"/>
    <p:sldId id="970" r:id="rId31"/>
    <p:sldId id="971" r:id="rId32"/>
    <p:sldId id="972" r:id="rId33"/>
    <p:sldId id="936" r:id="rId34"/>
    <p:sldId id="973" r:id="rId35"/>
    <p:sldId id="950" r:id="rId36"/>
    <p:sldId id="974" r:id="rId37"/>
    <p:sldId id="915" r:id="rId38"/>
    <p:sldId id="927" r:id="rId39"/>
    <p:sldId id="916" r:id="rId40"/>
    <p:sldId id="917" r:id="rId41"/>
    <p:sldId id="939" r:id="rId42"/>
    <p:sldId id="976" r:id="rId43"/>
    <p:sldId id="977" r:id="rId44"/>
    <p:sldId id="978" r:id="rId45"/>
    <p:sldId id="860" r:id="rId46"/>
    <p:sldId id="942" r:id="rId47"/>
    <p:sldId id="928" r:id="rId48"/>
    <p:sldId id="861" r:id="rId49"/>
    <p:sldId id="979" r:id="rId50"/>
    <p:sldId id="862" r:id="rId51"/>
    <p:sldId id="983" r:id="rId52"/>
    <p:sldId id="982" r:id="rId53"/>
    <p:sldId id="863" r:id="rId54"/>
    <p:sldId id="1054" r:id="rId55"/>
    <p:sldId id="1055" r:id="rId56"/>
    <p:sldId id="951" r:id="rId57"/>
    <p:sldId id="1056" r:id="rId58"/>
    <p:sldId id="867" r:id="rId59"/>
    <p:sldId id="1057" r:id="rId60"/>
    <p:sldId id="869" r:id="rId61"/>
    <p:sldId id="870" r:id="rId62"/>
    <p:sldId id="871" r:id="rId63"/>
    <p:sldId id="872" r:id="rId64"/>
    <p:sldId id="873" r:id="rId65"/>
    <p:sldId id="874" r:id="rId66"/>
    <p:sldId id="875" r:id="rId67"/>
    <p:sldId id="876" r:id="rId68"/>
    <p:sldId id="877" r:id="rId69"/>
    <p:sldId id="878" r:id="rId70"/>
    <p:sldId id="879" r:id="rId71"/>
    <p:sldId id="880" r:id="rId72"/>
    <p:sldId id="881" r:id="rId73"/>
    <p:sldId id="882" r:id="rId74"/>
    <p:sldId id="885" r:id="rId75"/>
    <p:sldId id="883" r:id="rId76"/>
    <p:sldId id="886" r:id="rId77"/>
    <p:sldId id="888" r:id="rId78"/>
    <p:sldId id="887" r:id="rId79"/>
    <p:sldId id="952" r:id="rId80"/>
    <p:sldId id="889" r:id="rId81"/>
    <p:sldId id="890" r:id="rId82"/>
    <p:sldId id="892" r:id="rId83"/>
    <p:sldId id="891" r:id="rId84"/>
    <p:sldId id="893" r:id="rId85"/>
    <p:sldId id="894" r:id="rId86"/>
    <p:sldId id="895" r:id="rId87"/>
    <p:sldId id="896" r:id="rId88"/>
    <p:sldId id="953" r:id="rId89"/>
    <p:sldId id="897" r:id="rId90"/>
    <p:sldId id="898" r:id="rId91"/>
    <p:sldId id="899" r:id="rId92"/>
    <p:sldId id="902" r:id="rId93"/>
    <p:sldId id="954" r:id="rId94"/>
    <p:sldId id="901" r:id="rId95"/>
    <p:sldId id="900" r:id="rId96"/>
    <p:sldId id="903" r:id="rId97"/>
    <p:sldId id="904" r:id="rId98"/>
    <p:sldId id="906" r:id="rId99"/>
    <p:sldId id="907" r:id="rId100"/>
    <p:sldId id="908" r:id="rId101"/>
    <p:sldId id="909" r:id="rId102"/>
    <p:sldId id="910" r:id="rId103"/>
    <p:sldId id="980" r:id="rId104"/>
    <p:sldId id="981" r:id="rId10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6">
          <p15:clr>
            <a:srgbClr val="A4A3A4"/>
          </p15:clr>
        </p15:guide>
      </p15:sldGuideLst>
    </p:ext>
    <p:ext uri="{2D200454-40CA-4A62-9FC3-DE9A4176ACB9}">
      <p15:notesGuideLst xmlns:p15="http://schemas.microsoft.com/office/powerpoint/2012/main">
        <p15:guide id="1" orient="horz" pos="2880">
          <p15:clr>
            <a:srgbClr val="A4A3A4"/>
          </p15:clr>
        </p15:guide>
        <p15:guide id="2" pos="216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996600"/>
    <a:srgbClr val="990000"/>
    <a:srgbClr val="0000CC"/>
    <a:srgbClr val="FF9900"/>
    <a:srgbClr val="99FFCC"/>
    <a:srgbClr val="99CC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30" autoAdjust="0"/>
    <p:restoredTop sz="89029" autoAdjust="0"/>
  </p:normalViewPr>
  <p:slideViewPr>
    <p:cSldViewPr>
      <p:cViewPr varScale="1">
        <p:scale>
          <a:sx n="69" d="100"/>
          <a:sy n="69" d="100"/>
        </p:scale>
        <p:origin x="751" y="55"/>
      </p:cViewPr>
      <p:guideLst>
        <p:guide orient="horz" pos="2160"/>
        <p:guide pos="28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4"/>
    </p:cViewPr>
  </p:sorterViewPr>
  <p:notesViewPr>
    <p:cSldViewPr>
      <p:cViewPr varScale="1">
        <p:scale>
          <a:sx n="51" d="100"/>
          <a:sy n="51" d="100"/>
        </p:scale>
        <p:origin x="-1968" y="-96"/>
      </p:cViewPr>
      <p:guideLst>
        <p:guide orient="horz" pos="2880"/>
        <p:guide pos="216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1C880786-4630-436E-81D8-105710EF67F7}" type="datetimeFigureOut">
              <a:rPr lang="zh-CN" altLang="en-US"/>
              <a:t>2021/10/24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DBA2DB67-B1CD-407C-A3B7-93A32FBA4F4E}"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D7646442-5AB9-490B-A0D3-7EB0161D999E}" type="datetimeFigureOut">
              <a:rPr lang="zh-CN" altLang="en-US"/>
              <a:t>2021/10/24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964AFEA-7A4D-4BA5-954A-BEACC1695506}"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40</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41</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80</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42</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90</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91</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92</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43</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103</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44</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45</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4"/>
          <p:cNvSpPr>
            <a:spLocks noGrp="1" noChangeArrowheads="1"/>
          </p:cNvSpPr>
          <p:nvPr>
            <p:ph type="body" idx="1"/>
          </p:nvPr>
        </p:nvSpPr>
        <p:spPr bwMode="auto">
          <a:xfrm>
            <a:off x="827088" y="1843088"/>
            <a:ext cx="75612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2052" name="Rectangle 4"/>
          <p:cNvSpPr>
            <a:spLocks noGrp="1" noChangeArrowheads="1"/>
          </p:cNvSpPr>
          <p:nvPr>
            <p:ph type="body" idx="1"/>
          </p:nvPr>
        </p:nvSpPr>
        <p:spPr bwMode="auto">
          <a:xfrm>
            <a:off x="827088" y="1843088"/>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1207003"/><Relationship Id="rId2" Type="http://schemas.openxmlformats.org/officeDocument/2006/relationships/hyperlink" Target="#1206857"/><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6.emf"/><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7.emf"/><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18.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7.bin"/><Relationship Id="rId10" Type="http://schemas.openxmlformats.org/officeDocument/2006/relationships/image" Target="../media/image50.wmf"/><Relationship Id="rId4" Type="http://schemas.openxmlformats.org/officeDocument/2006/relationships/image" Target="../media/image51.jpeg"/><Relationship Id="rId9" Type="http://schemas.openxmlformats.org/officeDocument/2006/relationships/oleObject" Target="../embeddings/oleObject9.bin"/></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7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4.jpeg"/><Relationship Id="rId5" Type="http://schemas.openxmlformats.org/officeDocument/2006/relationships/image" Target="../media/image83.wmf"/><Relationship Id="rId4" Type="http://schemas.openxmlformats.org/officeDocument/2006/relationships/oleObject" Target="../embeddings/oleObject10.bin"/></Relationships>
</file>

<file path=ppt/slides/_rels/slide9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14313" y="1284288"/>
            <a:ext cx="8715375" cy="2000250"/>
          </a:xfrm>
        </p:spPr>
        <p:txBody>
          <a:bodyPr anchor="ctr"/>
          <a:lstStyle/>
          <a:p>
            <a:pPr algn="ctr" eaLnBrk="1" hangingPunct="1">
              <a:defRPr/>
            </a:pPr>
            <a:r>
              <a:rPr lang="zh-CN" altLang="en-US" sz="6000" dirty="0">
                <a:solidFill>
                  <a:srgbClr val="990000"/>
                </a:solidFill>
                <a:effectLst>
                  <a:outerShdw blurRad="38100" dist="38100" dir="2700000" algn="tl">
                    <a:srgbClr val="C0C0C0"/>
                  </a:outerShdw>
                </a:effectLst>
                <a:ea typeface="华文行楷" panose="02010800040101010101" pitchFamily="2" charset="-122"/>
                <a:sym typeface="+mn-ea"/>
              </a:rPr>
              <a:t>混合集成电路测试技术</a:t>
            </a:r>
            <a:endParaRPr lang="zh-CN" altLang="en-US" sz="6000" dirty="0">
              <a:solidFill>
                <a:srgbClr val="990000"/>
              </a:solidFill>
              <a:effectLst>
                <a:outerShdw blurRad="38100" dist="38100" dir="2700000" algn="tl">
                  <a:srgbClr val="C0C0C0"/>
                </a:outerShdw>
              </a:effectLst>
              <a:ea typeface="华文行楷" panose="02010800040101010101" pitchFamily="2" charset="-122"/>
            </a:endParaRPr>
          </a:p>
        </p:txBody>
      </p:sp>
      <p:sp>
        <p:nvSpPr>
          <p:cNvPr id="244739" name="Text Box 3"/>
          <p:cNvSpPr txBox="1">
            <a:spLocks noChangeArrowheads="1"/>
          </p:cNvSpPr>
          <p:nvPr/>
        </p:nvSpPr>
        <p:spPr bwMode="auto">
          <a:xfrm>
            <a:off x="1116013" y="3644900"/>
            <a:ext cx="7200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dirty="0">
                <a:solidFill>
                  <a:srgbClr val="6600CC"/>
                </a:solidFill>
                <a:effectLst>
                  <a:outerShdw blurRad="38100" dist="38100" dir="2700000" algn="tl">
                    <a:srgbClr val="C0C0C0"/>
                  </a:outerShdw>
                </a:effectLst>
                <a:ea typeface="楷体_GB2312" pitchFamily="49" charset="-122"/>
                <a:sym typeface="+mn-ea"/>
              </a:rPr>
              <a:t>第六章   </a:t>
            </a:r>
            <a:r>
              <a:rPr lang="en-US" altLang="zh-CN" sz="3600" b="1" dirty="0">
                <a:solidFill>
                  <a:srgbClr val="6600CC"/>
                </a:solidFill>
                <a:effectLst>
                  <a:outerShdw blurRad="38100" dist="38100" dir="2700000" algn="tl">
                    <a:srgbClr val="C0C0C0"/>
                  </a:outerShdw>
                </a:effectLst>
                <a:ea typeface="楷体_GB2312" pitchFamily="49" charset="-122"/>
                <a:sym typeface="+mn-ea"/>
              </a:rPr>
              <a:t>ATE</a:t>
            </a:r>
            <a:r>
              <a:rPr lang="zh-CN" altLang="en-US" sz="3600" b="1" dirty="0">
                <a:solidFill>
                  <a:srgbClr val="6600CC"/>
                </a:solidFill>
                <a:effectLst>
                  <a:outerShdw blurRad="38100" dist="38100" dir="2700000" algn="tl">
                    <a:srgbClr val="C0C0C0"/>
                  </a:outerShdw>
                </a:effectLst>
                <a:ea typeface="楷体_GB2312" pitchFamily="49" charset="-122"/>
                <a:sym typeface="+mn-ea"/>
              </a:rPr>
              <a:t>系统和</a:t>
            </a:r>
            <a:r>
              <a:rPr lang="en-US" altLang="zh-CN" sz="3600" b="1" dirty="0">
                <a:solidFill>
                  <a:srgbClr val="6600CC"/>
                </a:solidFill>
                <a:effectLst>
                  <a:outerShdw blurRad="38100" dist="38100" dir="2700000" algn="tl">
                    <a:srgbClr val="C0C0C0"/>
                  </a:outerShdw>
                </a:effectLst>
                <a:ea typeface="楷体_GB2312" pitchFamily="49" charset="-122"/>
                <a:sym typeface="+mn-ea"/>
              </a:rPr>
              <a:t>DIB</a:t>
            </a:r>
            <a:r>
              <a:rPr lang="zh-CN" altLang="en-US" sz="3600" b="1" dirty="0">
                <a:solidFill>
                  <a:srgbClr val="6600CC"/>
                </a:solidFill>
                <a:effectLst>
                  <a:outerShdw blurRad="38100" dist="38100" dir="2700000" algn="tl">
                    <a:srgbClr val="C0C0C0"/>
                  </a:outerShdw>
                </a:effectLst>
                <a:ea typeface="楷体_GB2312" pitchFamily="49" charset="-122"/>
                <a:sym typeface="+mn-ea"/>
              </a:rPr>
              <a:t>设计</a:t>
            </a:r>
            <a:endParaRPr lang="zh-CN" altLang="en-US" sz="3600" b="1" dirty="0">
              <a:solidFill>
                <a:srgbClr val="6600CC"/>
              </a:solidFill>
              <a:effectLst>
                <a:outerShdw blurRad="38100" dist="38100" dir="2700000" algn="tl">
                  <a:srgbClr val="C0C0C0"/>
                </a:outerShdw>
              </a:effectLst>
              <a:ea typeface="楷体_GB2312" pitchFamily="49" charset="-122"/>
            </a:endParaRPr>
          </a:p>
        </p:txBody>
      </p:sp>
    </p:spTree>
  </p:cSld>
  <p:clrMapOvr>
    <a:masterClrMapping/>
  </p:clrMapOvr>
  <p:transition spd="slow">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DC</a:t>
            </a:r>
            <a:r>
              <a:rPr lang="zh-CN" altLang="en-US" sz="3200" kern="0" dirty="0">
                <a:solidFill>
                  <a:srgbClr val="990000"/>
                </a:solidFill>
                <a:latin typeface="Comic Sans MS" panose="030F0702030302020204" pitchFamily="66" charset="0"/>
                <a:ea typeface="隶书" panose="02010509060101010101" pitchFamily="49" charset="-122"/>
              </a:rPr>
              <a:t>源与测量子系统</a:t>
            </a:r>
          </a:p>
        </p:txBody>
      </p:sp>
      <p:sp>
        <p:nvSpPr>
          <p:cNvPr id="7" name="标题 1"/>
          <p:cNvSpPr txBox="1"/>
          <p:nvPr/>
        </p:nvSpPr>
        <p:spPr bwMode="auto">
          <a:xfrm>
            <a:off x="827683" y="1628800"/>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高精度多用表模块</a:t>
            </a:r>
          </a:p>
        </p:txBody>
      </p:sp>
      <p:sp>
        <p:nvSpPr>
          <p:cNvPr id="8" name="标题 1"/>
          <p:cNvSpPr txBox="1"/>
          <p:nvPr/>
        </p:nvSpPr>
        <p:spPr bwMode="auto">
          <a:xfrm>
            <a:off x="827682" y="2482875"/>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高精度电源模块</a:t>
            </a:r>
          </a:p>
        </p:txBody>
      </p:sp>
      <p:sp>
        <p:nvSpPr>
          <p:cNvPr id="9" name="标题 1"/>
          <p:cNvSpPr txBox="1"/>
          <p:nvPr/>
        </p:nvSpPr>
        <p:spPr bwMode="auto">
          <a:xfrm>
            <a:off x="833150" y="5013176"/>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继电器矩阵</a:t>
            </a:r>
          </a:p>
        </p:txBody>
      </p:sp>
      <p:sp>
        <p:nvSpPr>
          <p:cNvPr id="10" name="标题 1"/>
          <p:cNvSpPr txBox="1"/>
          <p:nvPr/>
        </p:nvSpPr>
        <p:spPr bwMode="auto">
          <a:xfrm>
            <a:off x="827584" y="3367013"/>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精密参考电压</a:t>
            </a:r>
          </a:p>
        </p:txBody>
      </p:sp>
      <p:sp>
        <p:nvSpPr>
          <p:cNvPr id="11" name="标题 1"/>
          <p:cNvSpPr txBox="1"/>
          <p:nvPr/>
        </p:nvSpPr>
        <p:spPr bwMode="auto">
          <a:xfrm>
            <a:off x="827584" y="420544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校准源</a:t>
            </a:r>
          </a:p>
        </p:txBody>
      </p:sp>
      <p:sp>
        <p:nvSpPr>
          <p:cNvPr id="12" name="标题 1"/>
          <p:cNvSpPr txBox="1"/>
          <p:nvPr/>
        </p:nvSpPr>
        <p:spPr bwMode="auto">
          <a:xfrm>
            <a:off x="827585" y="980728"/>
            <a:ext cx="208823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en-US" altLang="zh-CN" sz="3600" b="0" kern="0" dirty="0">
                <a:solidFill>
                  <a:srgbClr val="002060"/>
                </a:solidFill>
                <a:latin typeface="Comic Sans MS" panose="030F0702030302020204" pitchFamily="66" charset="0"/>
                <a:ea typeface="隶书" panose="02010509060101010101" pitchFamily="49" charset="-122"/>
              </a:rPr>
              <a:t>DC</a:t>
            </a:r>
            <a:r>
              <a:rPr lang="zh-CN" altLang="en-US" sz="3600" b="0" kern="0" dirty="0">
                <a:solidFill>
                  <a:srgbClr val="002060"/>
                </a:solidFill>
                <a:latin typeface="Comic Sans MS" panose="030F0702030302020204" pitchFamily="66" charset="0"/>
                <a:ea typeface="隶书" panose="02010509060101010101" pitchFamily="49" charset="-122"/>
              </a:rPr>
              <a:t>源</a:t>
            </a:r>
          </a:p>
        </p:txBody>
      </p:sp>
    </p:spTree>
  </p:cSld>
  <p:clrMapOvr>
    <a:masterClrMapping/>
  </p:clrMapOvr>
  <p:transition spd="slow">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980728"/>
            <a:ext cx="8501708" cy="5652894"/>
          </a:xfrm>
          <a:prstGeom prst="rect">
            <a:avLst/>
          </a:prstGeom>
        </p:spPr>
        <p:txBody>
          <a:bodyPr wrap="square">
            <a:spAutoFit/>
          </a:bodyPr>
          <a:lstStyle/>
          <a:p>
            <a:pPr algn="just">
              <a:lnSpc>
                <a:spcPct val="150000"/>
              </a:lnSpc>
            </a:pPr>
            <a:r>
              <a:rPr lang="zh-CN" altLang="en-US" sz="2800" b="1" dirty="0">
                <a:solidFill>
                  <a:srgbClr val="FF0000"/>
                </a:solidFill>
                <a:latin typeface="黑体" panose="02010609060101010101" pitchFamily="49" charset="-122"/>
                <a:ea typeface="黑体" panose="02010609060101010101" pitchFamily="49" charset="-122"/>
                <a:sym typeface="+mn-ea"/>
              </a:rPr>
              <a:t>有源电路中的振荡：</a:t>
            </a:r>
            <a:r>
              <a:rPr lang="zh-CN" altLang="en-US" sz="2400" b="1" dirty="0">
                <a:solidFill>
                  <a:srgbClr val="083CB0"/>
                </a:solidFill>
                <a:latin typeface="黑体" panose="02010609060101010101" pitchFamily="49" charset="-122"/>
                <a:ea typeface="黑体" panose="02010609060101010101" pitchFamily="49" charset="-122"/>
                <a:sym typeface="+mn-ea"/>
              </a:rPr>
              <a:t>用于放大器或其他</a:t>
            </a:r>
            <a:r>
              <a:rPr lang="en-US" altLang="zh-CN" sz="2400" b="1" dirty="0">
                <a:solidFill>
                  <a:srgbClr val="083CB0"/>
                </a:solidFill>
                <a:latin typeface="黑体" panose="02010609060101010101" pitchFamily="49" charset="-122"/>
                <a:ea typeface="黑体" panose="02010609060101010101" pitchFamily="49" charset="-122"/>
                <a:sym typeface="+mn-ea"/>
              </a:rPr>
              <a:t>DIB</a:t>
            </a:r>
            <a:r>
              <a:rPr lang="zh-CN" altLang="en-US" sz="2400" b="1" dirty="0">
                <a:solidFill>
                  <a:srgbClr val="083CB0"/>
                </a:solidFill>
                <a:latin typeface="黑体" panose="02010609060101010101" pitchFamily="49" charset="-122"/>
                <a:ea typeface="黑体" panose="02010609060101010101" pitchFamily="49" charset="-122"/>
                <a:sym typeface="+mn-ea"/>
              </a:rPr>
              <a:t>电路中的运算放大器布局如果不合适，可能会导致振荡。</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另一种振荡源是不好的电源和去耦合电容布局。如果连接在放大器电源上的去耦合电容没有紧靠放大器电源引脚和地的地方，那么放大器有可能产生振荡。振荡是由连接</a:t>
            </a:r>
            <a:r>
              <a:rPr lang="en-US" altLang="zh-CN" sz="2400" b="1" dirty="0">
                <a:solidFill>
                  <a:srgbClr val="083CB0"/>
                </a:solidFill>
                <a:latin typeface="黑体" panose="02010609060101010101" pitchFamily="49" charset="-122"/>
                <a:ea typeface="黑体" panose="02010609060101010101" pitchFamily="49" charset="-122"/>
                <a:sym typeface="+mn-ea"/>
              </a:rPr>
              <a:t>PCB</a:t>
            </a:r>
            <a:r>
              <a:rPr lang="zh-CN" altLang="en-US" sz="2400" b="1" dirty="0">
                <a:solidFill>
                  <a:srgbClr val="083CB0"/>
                </a:solidFill>
                <a:latin typeface="黑体" panose="02010609060101010101" pitchFamily="49" charset="-122"/>
                <a:ea typeface="黑体" panose="02010609060101010101" pitchFamily="49" charset="-122"/>
                <a:sym typeface="+mn-ea"/>
              </a:rPr>
              <a:t>引线的附加寄生电感引起的。</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当采用振荡放大器测量直流偏移的时候，测试仪的直流电压表可以忽略振荡，但是，它测量振荡放大器输出端的平均电平就不一定与被缓冲的</a:t>
            </a:r>
            <a:r>
              <a:rPr lang="en-US" altLang="zh-CN" sz="2400" b="1" dirty="0">
                <a:solidFill>
                  <a:srgbClr val="083CB0"/>
                </a:solidFill>
                <a:latin typeface="黑体" panose="02010609060101010101" pitchFamily="49" charset="-122"/>
                <a:ea typeface="黑体" panose="02010609060101010101" pitchFamily="49" charset="-122"/>
                <a:sym typeface="+mn-ea"/>
              </a:rPr>
              <a:t>DUT</a:t>
            </a:r>
            <a:r>
              <a:rPr lang="zh-CN" altLang="en-US" sz="2400" b="1" dirty="0">
                <a:solidFill>
                  <a:srgbClr val="083CB0"/>
                </a:solidFill>
                <a:latin typeface="黑体" panose="02010609060101010101" pitchFamily="49" charset="-122"/>
                <a:ea typeface="黑体" panose="02010609060101010101" pitchFamily="49" charset="-122"/>
                <a:sym typeface="+mn-ea"/>
              </a:rPr>
              <a:t>信号有关。因此，振荡放大器可能引入明显的直流误差。</a:t>
            </a:r>
            <a:endParaRPr lang="en-US" altLang="zh-CN" sz="2400" b="1" dirty="0">
              <a:solidFill>
                <a:srgbClr val="083CB0"/>
              </a:solidFill>
              <a:latin typeface="黑体" panose="02010609060101010101" pitchFamily="49" charset="-122"/>
              <a:ea typeface="黑体" panose="02010609060101010101" pitchFamily="49" charset="-122"/>
            </a:endParaRPr>
          </a:p>
        </p:txBody>
      </p:sp>
      <p:sp>
        <p:nvSpPr>
          <p:cNvPr id="5"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3159" y="1229042"/>
            <a:ext cx="9000841" cy="3990901"/>
          </a:xfrm>
          <a:prstGeom prst="rect">
            <a:avLst/>
          </a:prstGeom>
        </p:spPr>
        <p:txBody>
          <a:bodyPr wrap="square">
            <a:spAutoFit/>
          </a:bodyPr>
          <a:lstStyle/>
          <a:p>
            <a:pPr algn="just">
              <a:lnSpc>
                <a:spcPct val="150000"/>
              </a:lnSpc>
            </a:pPr>
            <a:r>
              <a:rPr lang="zh-CN" altLang="en-US" sz="2800" b="1" dirty="0">
                <a:solidFill>
                  <a:srgbClr val="FF0000"/>
                </a:solidFill>
                <a:latin typeface="黑体" panose="02010609060101010101" pitchFamily="49" charset="-122"/>
                <a:ea typeface="黑体" panose="02010609060101010101" pitchFamily="49" charset="-122"/>
                <a:sym typeface="+mn-ea"/>
              </a:rPr>
              <a:t>差的</a:t>
            </a:r>
            <a:r>
              <a:rPr lang="en-US" altLang="zh-CN" sz="2800" b="1" dirty="0">
                <a:solidFill>
                  <a:srgbClr val="FF0000"/>
                </a:solidFill>
                <a:latin typeface="黑体" panose="02010609060101010101" pitchFamily="49" charset="-122"/>
                <a:ea typeface="黑体" panose="02010609060101010101" pitchFamily="49" charset="-122"/>
                <a:sym typeface="+mn-ea"/>
              </a:rPr>
              <a:t>DIB</a:t>
            </a:r>
            <a:r>
              <a:rPr lang="zh-CN" altLang="en-US" sz="2800" b="1" dirty="0">
                <a:solidFill>
                  <a:srgbClr val="FF0000"/>
                </a:solidFill>
                <a:latin typeface="黑体" panose="02010609060101010101" pitchFamily="49" charset="-122"/>
                <a:ea typeface="黑体" panose="02010609060101010101" pitchFamily="49" charset="-122"/>
                <a:sym typeface="+mn-ea"/>
              </a:rPr>
              <a:t>元件布局和</a:t>
            </a:r>
            <a:r>
              <a:rPr lang="en-US" altLang="zh-CN" sz="2800" b="1" dirty="0">
                <a:solidFill>
                  <a:srgbClr val="FF0000"/>
                </a:solidFill>
                <a:latin typeface="黑体" panose="02010609060101010101" pitchFamily="49" charset="-122"/>
                <a:ea typeface="黑体" panose="02010609060101010101" pitchFamily="49" charset="-122"/>
                <a:sym typeface="+mn-ea"/>
              </a:rPr>
              <a:t>PCB</a:t>
            </a:r>
            <a:r>
              <a:rPr lang="zh-CN" altLang="en-US" sz="2800" b="1" dirty="0">
                <a:solidFill>
                  <a:srgbClr val="FF0000"/>
                </a:solidFill>
                <a:latin typeface="黑体" panose="02010609060101010101" pitchFamily="49" charset="-122"/>
                <a:ea typeface="黑体" panose="02010609060101010101" pitchFamily="49" charset="-122"/>
                <a:sym typeface="+mn-ea"/>
              </a:rPr>
              <a:t>布局：</a:t>
            </a:r>
            <a:r>
              <a:rPr lang="en-US" altLang="zh-CN" sz="2400" b="1" dirty="0">
                <a:latin typeface="黑体" panose="02010609060101010101" pitchFamily="49" charset="-122"/>
                <a:ea typeface="黑体" panose="02010609060101010101" pitchFamily="49" charset="-122"/>
                <a:sym typeface="+mn-ea"/>
              </a:rPr>
              <a:t>DIB</a:t>
            </a:r>
            <a:r>
              <a:rPr lang="zh-CN" altLang="en-US" sz="2400" b="1" dirty="0">
                <a:latin typeface="黑体" panose="02010609060101010101" pitchFamily="49" charset="-122"/>
                <a:ea typeface="黑体" panose="02010609060101010101" pitchFamily="49" charset="-122"/>
                <a:sym typeface="+mn-ea"/>
              </a:rPr>
              <a:t>的物理布局对混合信号的</a:t>
            </a:r>
            <a:r>
              <a:rPr lang="en-US" altLang="zh-CN" sz="2400" b="1" dirty="0">
                <a:latin typeface="黑体" panose="02010609060101010101" pitchFamily="49" charset="-122"/>
                <a:ea typeface="黑体" panose="02010609060101010101" pitchFamily="49" charset="-122"/>
                <a:sym typeface="+mn-ea"/>
              </a:rPr>
              <a:t>DUT</a:t>
            </a:r>
            <a:r>
              <a:rPr lang="zh-CN" altLang="en-US" sz="2400" b="1" dirty="0">
                <a:latin typeface="黑体" panose="02010609060101010101" pitchFamily="49" charset="-122"/>
                <a:ea typeface="黑体" panose="02010609060101010101" pitchFamily="49" charset="-122"/>
                <a:sym typeface="+mn-ea"/>
              </a:rPr>
              <a:t>性能是非常关键的，短的</a:t>
            </a:r>
            <a:r>
              <a:rPr lang="en-US" altLang="zh-CN" sz="2400" b="1" dirty="0">
                <a:latin typeface="黑体" panose="02010609060101010101" pitchFamily="49" charset="-122"/>
                <a:ea typeface="黑体" panose="02010609060101010101" pitchFamily="49" charset="-122"/>
                <a:sym typeface="+mn-ea"/>
              </a:rPr>
              <a:t>PCB</a:t>
            </a:r>
            <a:r>
              <a:rPr lang="zh-CN" altLang="en-US" sz="2400" b="1" dirty="0">
                <a:latin typeface="黑体" panose="02010609060101010101" pitchFamily="49" charset="-122"/>
                <a:ea typeface="黑体" panose="02010609060101010101" pitchFamily="49" charset="-122"/>
                <a:sym typeface="+mn-ea"/>
              </a:rPr>
              <a:t>引线是理想的互连。与长的引线相比，短的</a:t>
            </a:r>
            <a:r>
              <a:rPr lang="en-US" altLang="zh-CN" sz="2400" b="1" dirty="0">
                <a:latin typeface="黑体" panose="02010609060101010101" pitchFamily="49" charset="-122"/>
                <a:ea typeface="黑体" panose="02010609060101010101" pitchFamily="49" charset="-122"/>
                <a:sym typeface="+mn-ea"/>
              </a:rPr>
              <a:t>PCB</a:t>
            </a:r>
            <a:r>
              <a:rPr lang="zh-CN" altLang="en-US" sz="2400" b="1" dirty="0">
                <a:latin typeface="黑体" panose="02010609060101010101" pitchFamily="49" charset="-122"/>
                <a:ea typeface="黑体" panose="02010609060101010101" pitchFamily="49" charset="-122"/>
                <a:sym typeface="+mn-ea"/>
              </a:rPr>
              <a:t>引线具有较小的寄生电阻、电容和电感。获得短的</a:t>
            </a:r>
            <a:r>
              <a:rPr lang="en-US" altLang="zh-CN" sz="2400" b="1" dirty="0">
                <a:latin typeface="黑体" panose="02010609060101010101" pitchFamily="49" charset="-122"/>
                <a:ea typeface="黑体" panose="02010609060101010101" pitchFamily="49" charset="-122"/>
                <a:sym typeface="+mn-ea"/>
              </a:rPr>
              <a:t>PCB</a:t>
            </a:r>
            <a:r>
              <a:rPr lang="zh-CN" altLang="en-US" sz="2400" b="1" dirty="0">
                <a:latin typeface="黑体" panose="02010609060101010101" pitchFamily="49" charset="-122"/>
                <a:ea typeface="黑体" panose="02010609060101010101" pitchFamily="49" charset="-122"/>
                <a:sym typeface="+mn-ea"/>
              </a:rPr>
              <a:t>引线最好的方法是按照便于缩短连线安排</a:t>
            </a:r>
            <a:r>
              <a:rPr lang="en-US" altLang="zh-CN" sz="2400" b="1" dirty="0">
                <a:latin typeface="黑体" panose="02010609060101010101" pitchFamily="49" charset="-122"/>
                <a:ea typeface="黑体" panose="02010609060101010101" pitchFamily="49" charset="-122"/>
                <a:sym typeface="+mn-ea"/>
              </a:rPr>
              <a:t>DIB</a:t>
            </a:r>
            <a:r>
              <a:rPr lang="zh-CN" altLang="en-US" sz="2400" b="1" dirty="0">
                <a:latin typeface="黑体" panose="02010609060101010101" pitchFamily="49" charset="-122"/>
                <a:ea typeface="黑体" panose="02010609060101010101" pitchFamily="49" charset="-122"/>
                <a:sym typeface="+mn-ea"/>
              </a:rPr>
              <a:t>元件的方法，特别是在关键节点上。</a:t>
            </a:r>
            <a:endParaRPr lang="en-US" altLang="zh-CN" sz="2400" b="1" dirty="0">
              <a:latin typeface="黑体" panose="02010609060101010101" pitchFamily="49" charset="-122"/>
              <a:ea typeface="黑体" panose="02010609060101010101" pitchFamily="49" charset="-122"/>
            </a:endParaRPr>
          </a:p>
          <a:p>
            <a:pPr algn="just">
              <a:lnSpc>
                <a:spcPct val="150000"/>
              </a:lnSpc>
            </a:pPr>
            <a:r>
              <a:rPr lang="zh-CN" altLang="zh-CN" sz="2400" b="1" dirty="0">
                <a:solidFill>
                  <a:srgbClr val="7030A0"/>
                </a:solidFill>
                <a:latin typeface="黑体" panose="02010609060101010101" pitchFamily="49" charset="-122"/>
                <a:ea typeface="黑体" panose="02010609060101010101" pitchFamily="49" charset="-122"/>
                <a:sym typeface="+mn-ea"/>
              </a:rPr>
              <a:t>元件的布局，电源和接地的设计，引线的布线和其他物理决策必须根据</a:t>
            </a:r>
            <a:r>
              <a:rPr lang="en-US" altLang="zh-CN" sz="2400" b="1" dirty="0">
                <a:solidFill>
                  <a:srgbClr val="7030A0"/>
                </a:solidFill>
                <a:latin typeface="黑体" panose="02010609060101010101" pitchFamily="49" charset="-122"/>
                <a:ea typeface="黑体" panose="02010609060101010101" pitchFamily="49" charset="-122"/>
                <a:sym typeface="+mn-ea"/>
              </a:rPr>
              <a:t>DUT</a:t>
            </a:r>
            <a:r>
              <a:rPr lang="zh-CN" altLang="zh-CN" sz="2400" b="1" dirty="0">
                <a:solidFill>
                  <a:srgbClr val="7030A0"/>
                </a:solidFill>
                <a:latin typeface="黑体" panose="02010609060101010101" pitchFamily="49" charset="-122"/>
                <a:ea typeface="黑体" panose="02010609060101010101" pitchFamily="49" charset="-122"/>
                <a:sym typeface="+mn-ea"/>
              </a:rPr>
              <a:t>和</a:t>
            </a:r>
            <a:r>
              <a:rPr lang="en-US" altLang="zh-CN" sz="2400" b="1" dirty="0">
                <a:solidFill>
                  <a:srgbClr val="7030A0"/>
                </a:solidFill>
                <a:latin typeface="黑体" panose="02010609060101010101" pitchFamily="49" charset="-122"/>
                <a:ea typeface="黑体" panose="02010609060101010101" pitchFamily="49" charset="-122"/>
                <a:sym typeface="+mn-ea"/>
              </a:rPr>
              <a:t>DIB</a:t>
            </a:r>
            <a:r>
              <a:rPr lang="zh-CN" altLang="zh-CN" sz="2400" b="1" dirty="0">
                <a:solidFill>
                  <a:srgbClr val="7030A0"/>
                </a:solidFill>
                <a:latin typeface="黑体" panose="02010609060101010101" pitchFamily="49" charset="-122"/>
                <a:ea typeface="黑体" panose="02010609060101010101" pitchFamily="49" charset="-122"/>
                <a:sym typeface="+mn-ea"/>
              </a:rPr>
              <a:t>电路知识和它们所要求的性能来决定。</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4"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1835696" y="764704"/>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作业</a:t>
            </a:r>
          </a:p>
        </p:txBody>
      </p:sp>
      <p:sp>
        <p:nvSpPr>
          <p:cNvPr id="2" name="文本框 1"/>
          <p:cNvSpPr txBox="1"/>
          <p:nvPr/>
        </p:nvSpPr>
        <p:spPr>
          <a:xfrm>
            <a:off x="179512" y="1700808"/>
            <a:ext cx="8964488" cy="3344570"/>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6.1. </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说出至少三种在典型混合信号测试仪中存在的子系统的名称</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6.2. </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直流万用表前端的低通滤波器的作用是什么</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6.3. </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直流万用表前端的PGA的作用是什么</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6.4. 为什么使用开尔文</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接法</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将大电流直流电源连接到DUT？</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6.5. 为什么格式化和定时信息与1/0</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数据</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信息相结合才能产生数字波形</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t>
            </a:r>
          </a:p>
        </p:txBody>
      </p:sp>
    </p:spTree>
  </p:cSld>
  <p:clrMapOvr>
    <a:masterClrMapping/>
  </p:clrMapOvr>
  <p:transition spd="slow">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1979712" y="116632"/>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作业</a:t>
            </a:r>
          </a:p>
        </p:txBody>
      </p:sp>
      <p:sp>
        <p:nvSpPr>
          <p:cNvPr id="2" name="文本框 1"/>
          <p:cNvSpPr txBox="1"/>
          <p:nvPr/>
        </p:nvSpPr>
        <p:spPr>
          <a:xfrm>
            <a:off x="177626" y="1268760"/>
            <a:ext cx="8964488" cy="5012847"/>
          </a:xfrm>
          <a:prstGeom prst="rect">
            <a:avLst/>
          </a:prstGeom>
          <a:noFill/>
        </p:spPr>
        <p:txBody>
          <a:bodyPr wrap="square" rtlCol="0">
            <a:spAutoFit/>
          </a:bodyPr>
          <a:lstStyle/>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6.6. 数字针卡以1 MHz（1-μs周期）的速率驱动一系列数字位。</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这些位</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是10110X1。 </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该引脚的格式设置为归零（RZ）格式，其初始状态设置为逻辑低电平</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 驱动数据的开始时间设置为500 ns，停止时间设置为900 ns。 </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绘制此波形</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同时</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t>
            </a:r>
            <a:r>
              <a:rPr lang="en-US" altLang="zh-CN" sz="2400" b="1" dirty="0" err="1">
                <a:latin typeface="黑体" panose="02010609060101010101" pitchFamily="49" charset="-122"/>
                <a:ea typeface="黑体" panose="02010609060101010101" pitchFamily="49" charset="-122"/>
                <a:cs typeface="Times New Roman" panose="02020603050405020304" pitchFamily="18" charset="0"/>
              </a:rPr>
              <a:t>绘制将格式设置为非归零（NRZ）时将产生的波形</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6.7. </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说出两个使用</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AWG</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和数字化仪进行混合信号测试而不是使用</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CW</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元和有效值电压表进行测试的理由。</a:t>
            </a: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6.8. DIB</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的主要目的是什么？</a:t>
            </a:r>
            <a:endParaRPr lang="en-US" altLang="zh-CN" sz="2400" b="1"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en-US" altLang="zh-CN" sz="2400" b="1" dirty="0">
                <a:latin typeface="黑体" panose="02010609060101010101" pitchFamily="49" charset="-122"/>
                <a:ea typeface="黑体" panose="02010609060101010101" pitchFamily="49" charset="-122"/>
                <a:cs typeface="Times New Roman" panose="02020603050405020304" pitchFamily="18" charset="0"/>
              </a:rPr>
              <a:t>6.9. </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说出六种差的</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DIB</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的常见错误。</a:t>
            </a:r>
          </a:p>
        </p:txBody>
      </p:sp>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6.2DC</a:t>
            </a:r>
            <a:r>
              <a:rPr lang="zh-CN" altLang="en-US" sz="3200" kern="0" dirty="0">
                <a:solidFill>
                  <a:srgbClr val="990000"/>
                </a:solidFill>
                <a:latin typeface="Comic Sans MS" panose="030F0702030302020204" pitchFamily="66" charset="0"/>
                <a:ea typeface="隶书" panose="02010509060101010101" pitchFamily="49" charset="-122"/>
              </a:rPr>
              <a:t>源与测量子系统</a:t>
            </a:r>
          </a:p>
        </p:txBody>
      </p:sp>
      <p:sp>
        <p:nvSpPr>
          <p:cNvPr id="5" name="标题 1"/>
          <p:cNvSpPr txBox="1"/>
          <p:nvPr/>
        </p:nvSpPr>
        <p:spPr bwMode="auto">
          <a:xfrm>
            <a:off x="539552" y="986116"/>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高精度多用表模块</a:t>
            </a:r>
          </a:p>
        </p:txBody>
      </p:sp>
      <p:pic>
        <p:nvPicPr>
          <p:cNvPr id="2" name="图片 1"/>
          <p:cNvPicPr>
            <a:picLocks noChangeAspect="1"/>
          </p:cNvPicPr>
          <p:nvPr/>
        </p:nvPicPr>
        <p:blipFill>
          <a:blip r:embed="rId2"/>
          <a:stretch>
            <a:fillRect/>
          </a:stretch>
        </p:blipFill>
        <p:spPr>
          <a:xfrm>
            <a:off x="1062384" y="2060848"/>
            <a:ext cx="7435420" cy="4347985"/>
          </a:xfrm>
          <a:prstGeom prst="rect">
            <a:avLst/>
          </a:prstGeom>
        </p:spPr>
      </p:pic>
    </p:spTree>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611560" y="1258739"/>
            <a:ext cx="6790008"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sym typeface="+mn-ea"/>
              </a:rPr>
              <a:t>高精度基准电压</a:t>
            </a:r>
            <a:endParaRPr lang="zh-CN" altLang="en-US" sz="3600" b="0" kern="0" dirty="0">
              <a:solidFill>
                <a:srgbClr val="00206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1826171" y="169"/>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a:t>
            </a:r>
            <a:r>
              <a:rPr lang="en-US" altLang="zh-CN" sz="3200" kern="0" dirty="0">
                <a:solidFill>
                  <a:srgbClr val="990000"/>
                </a:solidFill>
                <a:latin typeface="Comic Sans MS" panose="030F0702030302020204" pitchFamily="66" charset="0"/>
                <a:ea typeface="隶书" panose="02010509060101010101" pitchFamily="49" charset="-122"/>
                <a:sym typeface="+mn-ea"/>
              </a:rPr>
              <a:t>DC</a:t>
            </a:r>
            <a:r>
              <a:rPr lang="zh-CN" altLang="en-US" sz="3200" kern="0" dirty="0">
                <a:solidFill>
                  <a:srgbClr val="990000"/>
                </a:solidFill>
                <a:latin typeface="Comic Sans MS" panose="030F0702030302020204" pitchFamily="66" charset="0"/>
                <a:ea typeface="隶书" panose="02010509060101010101" pitchFamily="49" charset="-122"/>
                <a:sym typeface="+mn-ea"/>
              </a:rPr>
              <a:t>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827584" y="2482875"/>
            <a:ext cx="7410450" cy="4324350"/>
          </a:xfrm>
          <a:prstGeom prst="rect">
            <a:avLst/>
          </a:prstGeom>
        </p:spPr>
      </p:pic>
    </p:spTree>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512" y="2636912"/>
            <a:ext cx="3650296" cy="2461473"/>
          </a:xfrm>
          <a:prstGeom prst="rect">
            <a:avLst/>
          </a:prstGeom>
        </p:spPr>
      </p:pic>
      <p:pic>
        <p:nvPicPr>
          <p:cNvPr id="3" name="图片 2"/>
          <p:cNvPicPr>
            <a:picLocks noChangeAspect="1"/>
          </p:cNvPicPr>
          <p:nvPr/>
        </p:nvPicPr>
        <p:blipFill>
          <a:blip r:embed="rId3"/>
          <a:stretch>
            <a:fillRect/>
          </a:stretch>
        </p:blipFill>
        <p:spPr>
          <a:xfrm>
            <a:off x="4067944" y="3140968"/>
            <a:ext cx="4984263" cy="3240360"/>
          </a:xfrm>
          <a:prstGeom prst="rect">
            <a:avLst/>
          </a:prstGeom>
        </p:spPr>
      </p:pic>
      <p:sp>
        <p:nvSpPr>
          <p:cNvPr id="5" name="标题 1"/>
          <p:cNvSpPr txBox="1"/>
          <p:nvPr/>
        </p:nvSpPr>
        <p:spPr bwMode="auto">
          <a:xfrm>
            <a:off x="1962314" y="-21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endParaRPr lang="en-US" altLang="zh-CN" sz="3200" kern="0" dirty="0">
              <a:solidFill>
                <a:srgbClr val="990000"/>
              </a:solidFill>
              <a:latin typeface="Comic Sans MS" panose="030F0702030302020204" pitchFamily="66" charset="0"/>
              <a:ea typeface="隶书" panose="02010509060101010101" pitchFamily="49" charset="-122"/>
            </a:endParaRPr>
          </a:p>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a:t>
            </a:r>
            <a:r>
              <a:rPr lang="en-US" altLang="zh-CN" sz="3200" kern="0" dirty="0">
                <a:solidFill>
                  <a:srgbClr val="990000"/>
                </a:solidFill>
                <a:latin typeface="Comic Sans MS" panose="030F0702030302020204" pitchFamily="66" charset="0"/>
                <a:ea typeface="隶书" panose="02010509060101010101" pitchFamily="49" charset="-122"/>
                <a:sym typeface="+mn-ea"/>
              </a:rPr>
              <a:t>DC</a:t>
            </a:r>
            <a:r>
              <a:rPr lang="zh-CN" altLang="en-US" sz="3200" kern="0" dirty="0">
                <a:solidFill>
                  <a:srgbClr val="990000"/>
                </a:solidFill>
                <a:latin typeface="Comic Sans MS" panose="030F0702030302020204" pitchFamily="66" charset="0"/>
                <a:ea typeface="隶书" panose="02010509060101010101" pitchFamily="49" charset="-122"/>
                <a:sym typeface="+mn-ea"/>
              </a:rPr>
              <a:t>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a:p>
            <a:pPr marL="342900" indent="-342900" algn="ct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6" name="标题 1"/>
          <p:cNvSpPr txBox="1"/>
          <p:nvPr/>
        </p:nvSpPr>
        <p:spPr bwMode="auto">
          <a:xfrm>
            <a:off x="467593" y="1484784"/>
            <a:ext cx="720070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sz="3600" b="0" kern="0" dirty="0">
                <a:solidFill>
                  <a:srgbClr val="002060"/>
                </a:solidFill>
                <a:latin typeface="Comic Sans MS" panose="030F0702030302020204" pitchFamily="66" charset="0"/>
                <a:ea typeface="隶书" panose="02010509060101010101" pitchFamily="49" charset="-122"/>
              </a:rPr>
              <a:t>高精度电源模块</a:t>
            </a:r>
          </a:p>
        </p:txBody>
      </p:sp>
    </p:spTree>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899592" y="1412775"/>
            <a:ext cx="115212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971600" y="2276872"/>
          <a:ext cx="7722303" cy="4320480"/>
        </p:xfrm>
        <a:graphic>
          <a:graphicData uri="http://schemas.openxmlformats.org/presentationml/2006/ole">
            <mc:AlternateContent xmlns:mc="http://schemas.openxmlformats.org/markup-compatibility/2006">
              <mc:Choice xmlns:v="urn:schemas-microsoft-com:vml" Requires="v">
                <p:oleObj spid="_x0000_s122027" name="Visio" r:id="rId3" imgW="16090900" imgH="7670800" progId="Visio.Drawing.11">
                  <p:embed/>
                </p:oleObj>
              </mc:Choice>
              <mc:Fallback>
                <p:oleObj name="Visio" r:id="rId3" imgW="16090900" imgH="76708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276872"/>
                        <a:ext cx="7722303" cy="4320480"/>
                      </a:xfrm>
                      <a:prstGeom prst="rect">
                        <a:avLst/>
                      </a:prstGeom>
                      <a:noFill/>
                    </p:spPr>
                  </p:pic>
                </p:oleObj>
              </mc:Fallback>
            </mc:AlternateContent>
          </a:graphicData>
        </a:graphic>
      </p:graphicFrame>
      <p:sp>
        <p:nvSpPr>
          <p:cNvPr id="7" name="标题 1"/>
          <p:cNvSpPr txBox="1"/>
          <p:nvPr/>
        </p:nvSpPr>
        <p:spPr bwMode="auto">
          <a:xfrm>
            <a:off x="1973109" y="-21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a:t>
            </a:r>
            <a:r>
              <a:rPr lang="en-US" altLang="zh-CN" sz="3200" kern="0" dirty="0">
                <a:solidFill>
                  <a:srgbClr val="990000"/>
                </a:solidFill>
                <a:latin typeface="Comic Sans MS" panose="030F0702030302020204" pitchFamily="66" charset="0"/>
                <a:ea typeface="隶书" panose="02010509060101010101" pitchFamily="49" charset="-122"/>
                <a:sym typeface="+mn-ea"/>
              </a:rPr>
              <a:t>DC</a:t>
            </a:r>
            <a:r>
              <a:rPr lang="zh-CN" altLang="en-US" sz="3200" kern="0" dirty="0">
                <a:solidFill>
                  <a:srgbClr val="990000"/>
                </a:solidFill>
                <a:latin typeface="Comic Sans MS" panose="030F0702030302020204" pitchFamily="66" charset="0"/>
                <a:ea typeface="隶书" panose="02010509060101010101" pitchFamily="49" charset="-122"/>
                <a:sym typeface="+mn-ea"/>
              </a:rPr>
              <a:t>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9" name="标题 1"/>
          <p:cNvSpPr txBox="1"/>
          <p:nvPr/>
        </p:nvSpPr>
        <p:spPr bwMode="auto">
          <a:xfrm>
            <a:off x="323528" y="1274065"/>
            <a:ext cx="720070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sz="3600" b="0" kern="0" dirty="0">
                <a:solidFill>
                  <a:srgbClr val="002060"/>
                </a:solidFill>
                <a:latin typeface="Comic Sans MS" panose="030F0702030302020204" pitchFamily="66" charset="0"/>
                <a:ea typeface="隶书" panose="02010509060101010101" pitchFamily="49" charset="-122"/>
              </a:rPr>
              <a:t>高精度电源模块</a:t>
            </a:r>
          </a:p>
        </p:txBody>
      </p:sp>
    </p:spTree>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539552" y="1412776"/>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开关矩阵</a:t>
            </a:r>
            <a:r>
              <a:rPr lang="en-US" altLang="zh-CN" sz="3600" b="0" kern="0" dirty="0">
                <a:solidFill>
                  <a:srgbClr val="002060"/>
                </a:solidFill>
                <a:latin typeface="Comic Sans MS" panose="030F0702030302020204" pitchFamily="66" charset="0"/>
                <a:ea typeface="隶书" panose="02010509060101010101" pitchFamily="49" charset="-122"/>
              </a:rPr>
              <a:t> </a:t>
            </a:r>
            <a:endParaRPr lang="zh-CN" altLang="en-US" sz="3600" b="0" kern="0" dirty="0">
              <a:solidFill>
                <a:srgbClr val="00206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2052306"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endParaRPr lang="en-US" altLang="zh-CN" sz="3200" kern="0" dirty="0">
              <a:solidFill>
                <a:srgbClr val="990000"/>
              </a:solidFill>
              <a:latin typeface="Comic Sans MS" panose="030F0702030302020204" pitchFamily="66" charset="0"/>
              <a:ea typeface="隶书" panose="02010509060101010101" pitchFamily="49" charset="-122"/>
            </a:endParaRPr>
          </a:p>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a:t>
            </a:r>
            <a:r>
              <a:rPr lang="en-US" altLang="zh-CN" sz="3200" kern="0" dirty="0">
                <a:solidFill>
                  <a:srgbClr val="990000"/>
                </a:solidFill>
                <a:latin typeface="Comic Sans MS" panose="030F0702030302020204" pitchFamily="66" charset="0"/>
                <a:ea typeface="隶书" panose="02010509060101010101" pitchFamily="49" charset="-122"/>
                <a:sym typeface="+mn-ea"/>
              </a:rPr>
              <a:t>DC</a:t>
            </a:r>
            <a:r>
              <a:rPr lang="zh-CN" altLang="en-US" sz="3200" kern="0" dirty="0">
                <a:solidFill>
                  <a:srgbClr val="990000"/>
                </a:solidFill>
                <a:latin typeface="Comic Sans MS" panose="030F0702030302020204" pitchFamily="66" charset="0"/>
                <a:ea typeface="隶书" panose="02010509060101010101" pitchFamily="49" charset="-122"/>
                <a:sym typeface="+mn-ea"/>
              </a:rPr>
              <a:t>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a:p>
            <a:pPr marL="342900" indent="-342900" algn="ct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420888"/>
            <a:ext cx="7776864" cy="3888432"/>
          </a:xfrm>
          <a:prstGeom prst="rect">
            <a:avLst/>
          </a:prstGeom>
        </p:spPr>
      </p:pic>
    </p:spTree>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539552" y="1196752"/>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b="0" kern="0" dirty="0">
                <a:solidFill>
                  <a:srgbClr val="002060"/>
                </a:solidFill>
                <a:latin typeface="Comic Sans MS" panose="030F0702030302020204" pitchFamily="66" charset="0"/>
                <a:ea typeface="隶书" panose="02010509060101010101" pitchFamily="49" charset="-122"/>
              </a:rPr>
              <a:t>开关矩阵</a:t>
            </a:r>
            <a:r>
              <a:rPr lang="en-US" altLang="zh-CN" sz="3600" b="0" kern="0" dirty="0">
                <a:solidFill>
                  <a:srgbClr val="002060"/>
                </a:solidFill>
                <a:latin typeface="Comic Sans MS" panose="030F0702030302020204" pitchFamily="66" charset="0"/>
                <a:ea typeface="隶书" panose="02010509060101010101" pitchFamily="49" charset="-122"/>
              </a:rPr>
              <a:t> </a:t>
            </a:r>
            <a:endParaRPr lang="zh-CN" altLang="en-US" sz="3600" b="0" kern="0" dirty="0">
              <a:solidFill>
                <a:srgbClr val="00206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2056116"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6.2 </a:t>
            </a:r>
            <a:r>
              <a:rPr lang="en-US" altLang="zh-CN" sz="3200" kern="0" dirty="0">
                <a:solidFill>
                  <a:srgbClr val="990000"/>
                </a:solidFill>
                <a:latin typeface="Comic Sans MS" panose="030F0702030302020204" pitchFamily="66" charset="0"/>
                <a:ea typeface="隶书" panose="02010509060101010101" pitchFamily="49" charset="-122"/>
                <a:sym typeface="+mn-ea"/>
              </a:rPr>
              <a:t>DC</a:t>
            </a:r>
            <a:r>
              <a:rPr lang="zh-CN" altLang="en-US" sz="3200" kern="0" dirty="0">
                <a:solidFill>
                  <a:srgbClr val="990000"/>
                </a:solidFill>
                <a:latin typeface="Comic Sans MS" panose="030F0702030302020204" pitchFamily="66" charset="0"/>
                <a:ea typeface="隶书" panose="02010509060101010101" pitchFamily="49" charset="-122"/>
                <a:sym typeface="+mn-ea"/>
              </a:rPr>
              <a:t>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1259632" y="2348880"/>
            <a:ext cx="6991350" cy="4295775"/>
          </a:xfrm>
          <a:prstGeom prst="rect">
            <a:avLst/>
          </a:prstGeom>
        </p:spPr>
      </p:pic>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051720" y="12665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rPr>
              <a:t>数字子系统</a:t>
            </a:r>
          </a:p>
        </p:txBody>
      </p:sp>
      <p:graphicFrame>
        <p:nvGraphicFramePr>
          <p:cNvPr id="8" name="对象 7"/>
          <p:cNvGraphicFramePr>
            <a:graphicFrameLocks noChangeAspect="1"/>
          </p:cNvGraphicFramePr>
          <p:nvPr/>
        </p:nvGraphicFramePr>
        <p:xfrm>
          <a:off x="395536" y="1340768"/>
          <a:ext cx="8643938" cy="4913313"/>
        </p:xfrm>
        <a:graphic>
          <a:graphicData uri="http://schemas.openxmlformats.org/presentationml/2006/ole">
            <mc:AlternateContent xmlns:mc="http://schemas.openxmlformats.org/markup-compatibility/2006">
              <mc:Choice xmlns:v="urn:schemas-microsoft-com:vml" Requires="v">
                <p:oleObj spid="_x0000_s128024" name="Visio" r:id="rId3" imgW="8061960" imgH="4791075" progId="Visio.Drawing.11">
                  <p:embed/>
                </p:oleObj>
              </mc:Choice>
              <mc:Fallback>
                <p:oleObj name="Visio" r:id="rId3" imgW="8061960" imgH="4791075" progId="Visio.Drawing.11">
                  <p:embed/>
                  <p:pic>
                    <p:nvPicPr>
                      <p:cNvPr id="0" name="对象 7"/>
                      <p:cNvPicPr>
                        <a:picLocks noChangeAspect="1" noChangeArrowheads="1"/>
                      </p:cNvPicPr>
                      <p:nvPr/>
                    </p:nvPicPr>
                    <p:blipFill>
                      <a:blip r:embed="rId4"/>
                      <a:srcRect/>
                      <a:stretch>
                        <a:fillRect/>
                      </a:stretch>
                    </p:blipFill>
                    <p:spPr bwMode="auto">
                      <a:xfrm>
                        <a:off x="395536" y="1340768"/>
                        <a:ext cx="8643938" cy="491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圆角矩形 1"/>
          <p:cNvSpPr/>
          <p:nvPr/>
        </p:nvSpPr>
        <p:spPr>
          <a:xfrm>
            <a:off x="1763688" y="1484784"/>
            <a:ext cx="864096" cy="29523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99792" y="1700808"/>
            <a:ext cx="4608512" cy="1224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43808" y="3185356"/>
            <a:ext cx="3096344" cy="1224136"/>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407968" y="4669904"/>
            <a:ext cx="3096344" cy="1224136"/>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380312" y="1925837"/>
            <a:ext cx="1124000" cy="2384026"/>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27783" y="1114723"/>
            <a:ext cx="4849083" cy="5698653"/>
          </a:xfrm>
          <a:prstGeom prst="rect">
            <a:avLst/>
          </a:prstGeom>
        </p:spPr>
      </p:pic>
      <p:sp>
        <p:nvSpPr>
          <p:cNvPr id="3" name="任意多边形 2"/>
          <p:cNvSpPr/>
          <p:nvPr/>
        </p:nvSpPr>
        <p:spPr>
          <a:xfrm>
            <a:off x="3393649" y="1459944"/>
            <a:ext cx="3396656" cy="2735028"/>
          </a:xfrm>
          <a:custGeom>
            <a:avLst/>
            <a:gdLst>
              <a:gd name="connsiteX0" fmla="*/ 2950590 w 3396656"/>
              <a:gd name="connsiteY0" fmla="*/ 67198 h 2735028"/>
              <a:gd name="connsiteX1" fmla="*/ 2997724 w 3396656"/>
              <a:gd name="connsiteY1" fmla="*/ 104905 h 2735028"/>
              <a:gd name="connsiteX2" fmla="*/ 3044858 w 3396656"/>
              <a:gd name="connsiteY2" fmla="*/ 142613 h 2735028"/>
              <a:gd name="connsiteX3" fmla="*/ 3120273 w 3396656"/>
              <a:gd name="connsiteY3" fmla="*/ 227454 h 2735028"/>
              <a:gd name="connsiteX4" fmla="*/ 3129699 w 3396656"/>
              <a:gd name="connsiteY4" fmla="*/ 255734 h 2735028"/>
              <a:gd name="connsiteX5" fmla="*/ 3176833 w 3396656"/>
              <a:gd name="connsiteY5" fmla="*/ 312295 h 2735028"/>
              <a:gd name="connsiteX6" fmla="*/ 3195687 w 3396656"/>
              <a:gd name="connsiteY6" fmla="*/ 378283 h 2735028"/>
              <a:gd name="connsiteX7" fmla="*/ 3214541 w 3396656"/>
              <a:gd name="connsiteY7" fmla="*/ 406563 h 2735028"/>
              <a:gd name="connsiteX8" fmla="*/ 3223967 w 3396656"/>
              <a:gd name="connsiteY8" fmla="*/ 463124 h 2735028"/>
              <a:gd name="connsiteX9" fmla="*/ 3233394 w 3396656"/>
              <a:gd name="connsiteY9" fmla="*/ 491404 h 2735028"/>
              <a:gd name="connsiteX10" fmla="*/ 3242821 w 3396656"/>
              <a:gd name="connsiteY10" fmla="*/ 529112 h 2735028"/>
              <a:gd name="connsiteX11" fmla="*/ 3252248 w 3396656"/>
              <a:gd name="connsiteY11" fmla="*/ 557392 h 2735028"/>
              <a:gd name="connsiteX12" fmla="*/ 3280528 w 3396656"/>
              <a:gd name="connsiteY12" fmla="*/ 623380 h 2735028"/>
              <a:gd name="connsiteX13" fmla="*/ 3308809 w 3396656"/>
              <a:gd name="connsiteY13" fmla="*/ 717648 h 2735028"/>
              <a:gd name="connsiteX14" fmla="*/ 3337089 w 3396656"/>
              <a:gd name="connsiteY14" fmla="*/ 811916 h 2735028"/>
              <a:gd name="connsiteX15" fmla="*/ 3365370 w 3396656"/>
              <a:gd name="connsiteY15" fmla="*/ 915611 h 2735028"/>
              <a:gd name="connsiteX16" fmla="*/ 3374796 w 3396656"/>
              <a:gd name="connsiteY16" fmla="*/ 943891 h 2735028"/>
              <a:gd name="connsiteX17" fmla="*/ 3384223 w 3396656"/>
              <a:gd name="connsiteY17" fmla="*/ 1528353 h 2735028"/>
              <a:gd name="connsiteX18" fmla="*/ 3365370 w 3396656"/>
              <a:gd name="connsiteY18" fmla="*/ 1650901 h 2735028"/>
              <a:gd name="connsiteX19" fmla="*/ 3355943 w 3396656"/>
              <a:gd name="connsiteY19" fmla="*/ 1679182 h 2735028"/>
              <a:gd name="connsiteX20" fmla="*/ 3327662 w 3396656"/>
              <a:gd name="connsiteY20" fmla="*/ 1698035 h 2735028"/>
              <a:gd name="connsiteX21" fmla="*/ 3280528 w 3396656"/>
              <a:gd name="connsiteY21" fmla="*/ 1764023 h 2735028"/>
              <a:gd name="connsiteX22" fmla="*/ 3242821 w 3396656"/>
              <a:gd name="connsiteY22" fmla="*/ 1811157 h 2735028"/>
              <a:gd name="connsiteX23" fmla="*/ 3167407 w 3396656"/>
              <a:gd name="connsiteY23" fmla="*/ 1895998 h 2735028"/>
              <a:gd name="connsiteX24" fmla="*/ 3139126 w 3396656"/>
              <a:gd name="connsiteY24" fmla="*/ 1905425 h 2735028"/>
              <a:gd name="connsiteX25" fmla="*/ 3101419 w 3396656"/>
              <a:gd name="connsiteY25" fmla="*/ 1952559 h 2735028"/>
              <a:gd name="connsiteX26" fmla="*/ 3073139 w 3396656"/>
              <a:gd name="connsiteY26" fmla="*/ 1980840 h 2735028"/>
              <a:gd name="connsiteX27" fmla="*/ 3016578 w 3396656"/>
              <a:gd name="connsiteY27" fmla="*/ 1999693 h 2735028"/>
              <a:gd name="connsiteX28" fmla="*/ 2960017 w 3396656"/>
              <a:gd name="connsiteY28" fmla="*/ 2027974 h 2735028"/>
              <a:gd name="connsiteX29" fmla="*/ 2894029 w 3396656"/>
              <a:gd name="connsiteY29" fmla="*/ 2075108 h 2735028"/>
              <a:gd name="connsiteX30" fmla="*/ 2865749 w 3396656"/>
              <a:gd name="connsiteY30" fmla="*/ 2093961 h 2735028"/>
              <a:gd name="connsiteX31" fmla="*/ 2828042 w 3396656"/>
              <a:gd name="connsiteY31" fmla="*/ 2103388 h 2735028"/>
              <a:gd name="connsiteX32" fmla="*/ 2771481 w 3396656"/>
              <a:gd name="connsiteY32" fmla="*/ 2122242 h 2735028"/>
              <a:gd name="connsiteX33" fmla="*/ 2743200 w 3396656"/>
              <a:gd name="connsiteY33" fmla="*/ 2131668 h 2735028"/>
              <a:gd name="connsiteX34" fmla="*/ 2714920 w 3396656"/>
              <a:gd name="connsiteY34" fmla="*/ 2141095 h 2735028"/>
              <a:gd name="connsiteX35" fmla="*/ 2677213 w 3396656"/>
              <a:gd name="connsiteY35" fmla="*/ 2169376 h 2735028"/>
              <a:gd name="connsiteX36" fmla="*/ 2648932 w 3396656"/>
              <a:gd name="connsiteY36" fmla="*/ 2178802 h 2735028"/>
              <a:gd name="connsiteX37" fmla="*/ 2620652 w 3396656"/>
              <a:gd name="connsiteY37" fmla="*/ 2207083 h 2735028"/>
              <a:gd name="connsiteX38" fmla="*/ 2592372 w 3396656"/>
              <a:gd name="connsiteY38" fmla="*/ 2216510 h 2735028"/>
              <a:gd name="connsiteX39" fmla="*/ 2535811 w 3396656"/>
              <a:gd name="connsiteY39" fmla="*/ 2254217 h 2735028"/>
              <a:gd name="connsiteX40" fmla="*/ 2535811 w 3396656"/>
              <a:gd name="connsiteY40" fmla="*/ 2254217 h 2735028"/>
              <a:gd name="connsiteX41" fmla="*/ 2450970 w 3396656"/>
              <a:gd name="connsiteY41" fmla="*/ 2320204 h 2735028"/>
              <a:gd name="connsiteX42" fmla="*/ 2422689 w 3396656"/>
              <a:gd name="connsiteY42" fmla="*/ 2329631 h 2735028"/>
              <a:gd name="connsiteX43" fmla="*/ 2384982 w 3396656"/>
              <a:gd name="connsiteY43" fmla="*/ 2357912 h 2735028"/>
              <a:gd name="connsiteX44" fmla="*/ 2366128 w 3396656"/>
              <a:gd name="connsiteY44" fmla="*/ 2386192 h 2735028"/>
              <a:gd name="connsiteX45" fmla="*/ 2300141 w 3396656"/>
              <a:gd name="connsiteY45" fmla="*/ 2442753 h 2735028"/>
              <a:gd name="connsiteX46" fmla="*/ 2253007 w 3396656"/>
              <a:gd name="connsiteY46" fmla="*/ 2480460 h 2735028"/>
              <a:gd name="connsiteX47" fmla="*/ 2196446 w 3396656"/>
              <a:gd name="connsiteY47" fmla="*/ 2518167 h 2735028"/>
              <a:gd name="connsiteX48" fmla="*/ 2168165 w 3396656"/>
              <a:gd name="connsiteY48" fmla="*/ 2537021 h 2735028"/>
              <a:gd name="connsiteX49" fmla="*/ 2102178 w 3396656"/>
              <a:gd name="connsiteY49" fmla="*/ 2574728 h 2735028"/>
              <a:gd name="connsiteX50" fmla="*/ 2083324 w 3396656"/>
              <a:gd name="connsiteY50" fmla="*/ 2603009 h 2735028"/>
              <a:gd name="connsiteX51" fmla="*/ 2026763 w 3396656"/>
              <a:gd name="connsiteY51" fmla="*/ 2621862 h 2735028"/>
              <a:gd name="connsiteX52" fmla="*/ 1998483 w 3396656"/>
              <a:gd name="connsiteY52" fmla="*/ 2631289 h 2735028"/>
              <a:gd name="connsiteX53" fmla="*/ 1970203 w 3396656"/>
              <a:gd name="connsiteY53" fmla="*/ 2640716 h 2735028"/>
              <a:gd name="connsiteX54" fmla="*/ 1894788 w 3396656"/>
              <a:gd name="connsiteY54" fmla="*/ 2650143 h 2735028"/>
              <a:gd name="connsiteX55" fmla="*/ 1847654 w 3396656"/>
              <a:gd name="connsiteY55" fmla="*/ 2659569 h 2735028"/>
              <a:gd name="connsiteX56" fmla="*/ 1753386 w 3396656"/>
              <a:gd name="connsiteY56" fmla="*/ 2668996 h 2735028"/>
              <a:gd name="connsiteX57" fmla="*/ 1725106 w 3396656"/>
              <a:gd name="connsiteY57" fmla="*/ 2687850 h 2735028"/>
              <a:gd name="connsiteX58" fmla="*/ 1677972 w 3396656"/>
              <a:gd name="connsiteY58" fmla="*/ 2697277 h 2735028"/>
              <a:gd name="connsiteX59" fmla="*/ 1649691 w 3396656"/>
              <a:gd name="connsiteY59" fmla="*/ 2706703 h 2735028"/>
              <a:gd name="connsiteX60" fmla="*/ 1621411 w 3396656"/>
              <a:gd name="connsiteY60" fmla="*/ 2725557 h 2735028"/>
              <a:gd name="connsiteX61" fmla="*/ 1225485 w 3396656"/>
              <a:gd name="connsiteY61" fmla="*/ 2725557 h 2735028"/>
              <a:gd name="connsiteX62" fmla="*/ 1197205 w 3396656"/>
              <a:gd name="connsiteY62" fmla="*/ 2716130 h 2735028"/>
              <a:gd name="connsiteX63" fmla="*/ 1178351 w 3396656"/>
              <a:gd name="connsiteY63" fmla="*/ 2687850 h 2735028"/>
              <a:gd name="connsiteX64" fmla="*/ 1150071 w 3396656"/>
              <a:gd name="connsiteY64" fmla="*/ 2668996 h 2735028"/>
              <a:gd name="connsiteX65" fmla="*/ 1074656 w 3396656"/>
              <a:gd name="connsiteY65" fmla="*/ 2565301 h 2735028"/>
              <a:gd name="connsiteX66" fmla="*/ 1055803 w 3396656"/>
              <a:gd name="connsiteY66" fmla="*/ 2537021 h 2735028"/>
              <a:gd name="connsiteX67" fmla="*/ 1027522 w 3396656"/>
              <a:gd name="connsiteY67" fmla="*/ 2518167 h 2735028"/>
              <a:gd name="connsiteX68" fmla="*/ 999242 w 3396656"/>
              <a:gd name="connsiteY68" fmla="*/ 2480460 h 2735028"/>
              <a:gd name="connsiteX69" fmla="*/ 980388 w 3396656"/>
              <a:gd name="connsiteY69" fmla="*/ 2423899 h 2735028"/>
              <a:gd name="connsiteX70" fmla="*/ 999242 w 3396656"/>
              <a:gd name="connsiteY70" fmla="*/ 2037400 h 2735028"/>
              <a:gd name="connsiteX71" fmla="*/ 1008669 w 3396656"/>
              <a:gd name="connsiteY71" fmla="*/ 2009120 h 2735028"/>
              <a:gd name="connsiteX72" fmla="*/ 1018095 w 3396656"/>
              <a:gd name="connsiteY72" fmla="*/ 1971413 h 2735028"/>
              <a:gd name="connsiteX73" fmla="*/ 1027522 w 3396656"/>
              <a:gd name="connsiteY73" fmla="*/ 1867718 h 2735028"/>
              <a:gd name="connsiteX74" fmla="*/ 1046376 w 3396656"/>
              <a:gd name="connsiteY74" fmla="*/ 1811157 h 2735028"/>
              <a:gd name="connsiteX75" fmla="*/ 1055803 w 3396656"/>
              <a:gd name="connsiteY75" fmla="*/ 1782877 h 2735028"/>
              <a:gd name="connsiteX76" fmla="*/ 1074656 w 3396656"/>
              <a:gd name="connsiteY76" fmla="*/ 1716889 h 2735028"/>
              <a:gd name="connsiteX77" fmla="*/ 1093510 w 3396656"/>
              <a:gd name="connsiteY77" fmla="*/ 1594341 h 2735028"/>
              <a:gd name="connsiteX78" fmla="*/ 1102937 w 3396656"/>
              <a:gd name="connsiteY78" fmla="*/ 1566060 h 2735028"/>
              <a:gd name="connsiteX79" fmla="*/ 1093510 w 3396656"/>
              <a:gd name="connsiteY79" fmla="*/ 1358670 h 2735028"/>
              <a:gd name="connsiteX80" fmla="*/ 1074656 w 3396656"/>
              <a:gd name="connsiteY80" fmla="*/ 1320963 h 2735028"/>
              <a:gd name="connsiteX81" fmla="*/ 1036949 w 3396656"/>
              <a:gd name="connsiteY81" fmla="*/ 1302110 h 2735028"/>
              <a:gd name="connsiteX82" fmla="*/ 1008669 w 3396656"/>
              <a:gd name="connsiteY82" fmla="*/ 1273829 h 2735028"/>
              <a:gd name="connsiteX83" fmla="*/ 970961 w 3396656"/>
              <a:gd name="connsiteY83" fmla="*/ 1264402 h 2735028"/>
              <a:gd name="connsiteX84" fmla="*/ 848413 w 3396656"/>
              <a:gd name="connsiteY84" fmla="*/ 1254976 h 2735028"/>
              <a:gd name="connsiteX85" fmla="*/ 763572 w 3396656"/>
              <a:gd name="connsiteY85" fmla="*/ 1236122 h 2735028"/>
              <a:gd name="connsiteX86" fmla="*/ 669304 w 3396656"/>
              <a:gd name="connsiteY86" fmla="*/ 1217268 h 2735028"/>
              <a:gd name="connsiteX87" fmla="*/ 641023 w 3396656"/>
              <a:gd name="connsiteY87" fmla="*/ 1207842 h 2735028"/>
              <a:gd name="connsiteX88" fmla="*/ 197963 w 3396656"/>
              <a:gd name="connsiteY88" fmla="*/ 1198415 h 2735028"/>
              <a:gd name="connsiteX89" fmla="*/ 169683 w 3396656"/>
              <a:gd name="connsiteY89" fmla="*/ 1179561 h 2735028"/>
              <a:gd name="connsiteX90" fmla="*/ 113122 w 3396656"/>
              <a:gd name="connsiteY90" fmla="*/ 1151281 h 2735028"/>
              <a:gd name="connsiteX91" fmla="*/ 65988 w 3396656"/>
              <a:gd name="connsiteY91" fmla="*/ 1066440 h 2735028"/>
              <a:gd name="connsiteX92" fmla="*/ 47135 w 3396656"/>
              <a:gd name="connsiteY92" fmla="*/ 840196 h 2735028"/>
              <a:gd name="connsiteX93" fmla="*/ 37708 w 3396656"/>
              <a:gd name="connsiteY93" fmla="*/ 661087 h 2735028"/>
              <a:gd name="connsiteX94" fmla="*/ 9427 w 3396656"/>
              <a:gd name="connsiteY94" fmla="*/ 481978 h 2735028"/>
              <a:gd name="connsiteX95" fmla="*/ 0 w 3396656"/>
              <a:gd name="connsiteY95" fmla="*/ 387710 h 2735028"/>
              <a:gd name="connsiteX96" fmla="*/ 9427 w 3396656"/>
              <a:gd name="connsiteY96" fmla="*/ 95479 h 2735028"/>
              <a:gd name="connsiteX97" fmla="*/ 47135 w 3396656"/>
              <a:gd name="connsiteY97" fmla="*/ 48345 h 2735028"/>
              <a:gd name="connsiteX98" fmla="*/ 122549 w 3396656"/>
              <a:gd name="connsiteY98" fmla="*/ 38918 h 2735028"/>
              <a:gd name="connsiteX99" fmla="*/ 339365 w 3396656"/>
              <a:gd name="connsiteY99" fmla="*/ 48345 h 2735028"/>
              <a:gd name="connsiteX100" fmla="*/ 461914 w 3396656"/>
              <a:gd name="connsiteY100" fmla="*/ 67198 h 2735028"/>
              <a:gd name="connsiteX101" fmla="*/ 1150071 w 3396656"/>
              <a:gd name="connsiteY101" fmla="*/ 57771 h 2735028"/>
              <a:gd name="connsiteX102" fmla="*/ 1470582 w 3396656"/>
              <a:gd name="connsiteY102" fmla="*/ 29491 h 2735028"/>
              <a:gd name="connsiteX103" fmla="*/ 1640264 w 3396656"/>
              <a:gd name="connsiteY103" fmla="*/ 20064 h 2735028"/>
              <a:gd name="connsiteX104" fmla="*/ 1923069 w 3396656"/>
              <a:gd name="connsiteY104" fmla="*/ 20064 h 2735028"/>
              <a:gd name="connsiteX105" fmla="*/ 1951349 w 3396656"/>
              <a:gd name="connsiteY105" fmla="*/ 29491 h 2735028"/>
              <a:gd name="connsiteX106" fmla="*/ 2092751 w 3396656"/>
              <a:gd name="connsiteY106" fmla="*/ 38918 h 2735028"/>
              <a:gd name="connsiteX107" fmla="*/ 2733774 w 3396656"/>
              <a:gd name="connsiteY107" fmla="*/ 48345 h 2735028"/>
              <a:gd name="connsiteX108" fmla="*/ 2950590 w 3396656"/>
              <a:gd name="connsiteY108" fmla="*/ 67198 h 27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396656" h="2735028">
                <a:moveTo>
                  <a:pt x="2950590" y="67198"/>
                </a:moveTo>
                <a:cubicBezTo>
                  <a:pt x="2994582" y="76625"/>
                  <a:pt x="2983497" y="90678"/>
                  <a:pt x="2997724" y="104905"/>
                </a:cubicBezTo>
                <a:cubicBezTo>
                  <a:pt x="3040365" y="147546"/>
                  <a:pt x="2989802" y="124260"/>
                  <a:pt x="3044858" y="142613"/>
                </a:cubicBezTo>
                <a:cubicBezTo>
                  <a:pt x="3109430" y="207185"/>
                  <a:pt x="3086629" y="176989"/>
                  <a:pt x="3120273" y="227454"/>
                </a:cubicBezTo>
                <a:cubicBezTo>
                  <a:pt x="3123415" y="236881"/>
                  <a:pt x="3124187" y="247466"/>
                  <a:pt x="3129699" y="255734"/>
                </a:cubicBezTo>
                <a:cubicBezTo>
                  <a:pt x="3171396" y="318280"/>
                  <a:pt x="3145992" y="250611"/>
                  <a:pt x="3176833" y="312295"/>
                </a:cubicBezTo>
                <a:cubicBezTo>
                  <a:pt x="3195181" y="348992"/>
                  <a:pt x="3177560" y="335987"/>
                  <a:pt x="3195687" y="378283"/>
                </a:cubicBezTo>
                <a:cubicBezTo>
                  <a:pt x="3200150" y="388696"/>
                  <a:pt x="3208256" y="397136"/>
                  <a:pt x="3214541" y="406563"/>
                </a:cubicBezTo>
                <a:cubicBezTo>
                  <a:pt x="3217683" y="425417"/>
                  <a:pt x="3219821" y="444465"/>
                  <a:pt x="3223967" y="463124"/>
                </a:cubicBezTo>
                <a:cubicBezTo>
                  <a:pt x="3226122" y="472824"/>
                  <a:pt x="3230664" y="481850"/>
                  <a:pt x="3233394" y="491404"/>
                </a:cubicBezTo>
                <a:cubicBezTo>
                  <a:pt x="3236953" y="503862"/>
                  <a:pt x="3239262" y="516654"/>
                  <a:pt x="3242821" y="529112"/>
                </a:cubicBezTo>
                <a:cubicBezTo>
                  <a:pt x="3245551" y="538666"/>
                  <a:pt x="3249518" y="547838"/>
                  <a:pt x="3252248" y="557392"/>
                </a:cubicBezTo>
                <a:cubicBezTo>
                  <a:pt x="3267467" y="610657"/>
                  <a:pt x="3251827" y="580326"/>
                  <a:pt x="3280528" y="623380"/>
                </a:cubicBezTo>
                <a:cubicBezTo>
                  <a:pt x="3289955" y="654803"/>
                  <a:pt x="3301295" y="685714"/>
                  <a:pt x="3308809" y="717648"/>
                </a:cubicBezTo>
                <a:cubicBezTo>
                  <a:pt x="3330868" y="811396"/>
                  <a:pt x="3300287" y="756711"/>
                  <a:pt x="3337089" y="811916"/>
                </a:cubicBezTo>
                <a:cubicBezTo>
                  <a:pt x="3350414" y="878542"/>
                  <a:pt x="3341448" y="843844"/>
                  <a:pt x="3365370" y="915611"/>
                </a:cubicBezTo>
                <a:lnTo>
                  <a:pt x="3374796" y="943891"/>
                </a:lnTo>
                <a:cubicBezTo>
                  <a:pt x="3404355" y="1239479"/>
                  <a:pt x="3400234" y="1120088"/>
                  <a:pt x="3384223" y="1528353"/>
                </a:cubicBezTo>
                <a:cubicBezTo>
                  <a:pt x="3382324" y="1576778"/>
                  <a:pt x="3377618" y="1608033"/>
                  <a:pt x="3365370" y="1650901"/>
                </a:cubicBezTo>
                <a:cubicBezTo>
                  <a:pt x="3362640" y="1660456"/>
                  <a:pt x="3362151" y="1671423"/>
                  <a:pt x="3355943" y="1679182"/>
                </a:cubicBezTo>
                <a:cubicBezTo>
                  <a:pt x="3348865" y="1688029"/>
                  <a:pt x="3337089" y="1691751"/>
                  <a:pt x="3327662" y="1698035"/>
                </a:cubicBezTo>
                <a:cubicBezTo>
                  <a:pt x="3306365" y="1761934"/>
                  <a:pt x="3336444" y="1685741"/>
                  <a:pt x="3280528" y="1764023"/>
                </a:cubicBezTo>
                <a:cubicBezTo>
                  <a:pt x="3239133" y="1821976"/>
                  <a:pt x="3311737" y="1765213"/>
                  <a:pt x="3242821" y="1811157"/>
                </a:cubicBezTo>
                <a:cubicBezTo>
                  <a:pt x="3224856" y="1838103"/>
                  <a:pt x="3195078" y="1886774"/>
                  <a:pt x="3167407" y="1895998"/>
                </a:cubicBezTo>
                <a:lnTo>
                  <a:pt x="3139126" y="1905425"/>
                </a:lnTo>
                <a:cubicBezTo>
                  <a:pt x="3123650" y="1951851"/>
                  <a:pt x="3140778" y="1919758"/>
                  <a:pt x="3101419" y="1952559"/>
                </a:cubicBezTo>
                <a:cubicBezTo>
                  <a:pt x="3091178" y="1961094"/>
                  <a:pt x="3084793" y="1974366"/>
                  <a:pt x="3073139" y="1980840"/>
                </a:cubicBezTo>
                <a:cubicBezTo>
                  <a:pt x="3055766" y="1990491"/>
                  <a:pt x="3033114" y="1988669"/>
                  <a:pt x="3016578" y="1999693"/>
                </a:cubicBezTo>
                <a:cubicBezTo>
                  <a:pt x="2980029" y="2024059"/>
                  <a:pt x="2999045" y="2014964"/>
                  <a:pt x="2960017" y="2027974"/>
                </a:cubicBezTo>
                <a:cubicBezTo>
                  <a:pt x="2913954" y="2074037"/>
                  <a:pt x="2951932" y="2042021"/>
                  <a:pt x="2894029" y="2075108"/>
                </a:cubicBezTo>
                <a:cubicBezTo>
                  <a:pt x="2884192" y="2080729"/>
                  <a:pt x="2876162" y="2089498"/>
                  <a:pt x="2865749" y="2093961"/>
                </a:cubicBezTo>
                <a:cubicBezTo>
                  <a:pt x="2853841" y="2099065"/>
                  <a:pt x="2840451" y="2099665"/>
                  <a:pt x="2828042" y="2103388"/>
                </a:cubicBezTo>
                <a:cubicBezTo>
                  <a:pt x="2809007" y="2109099"/>
                  <a:pt x="2790335" y="2115958"/>
                  <a:pt x="2771481" y="2122242"/>
                </a:cubicBezTo>
                <a:lnTo>
                  <a:pt x="2743200" y="2131668"/>
                </a:lnTo>
                <a:lnTo>
                  <a:pt x="2714920" y="2141095"/>
                </a:lnTo>
                <a:cubicBezTo>
                  <a:pt x="2702351" y="2150522"/>
                  <a:pt x="2690854" y="2161581"/>
                  <a:pt x="2677213" y="2169376"/>
                </a:cubicBezTo>
                <a:cubicBezTo>
                  <a:pt x="2668585" y="2174306"/>
                  <a:pt x="2657200" y="2173290"/>
                  <a:pt x="2648932" y="2178802"/>
                </a:cubicBezTo>
                <a:cubicBezTo>
                  <a:pt x="2637839" y="2186197"/>
                  <a:pt x="2631744" y="2199688"/>
                  <a:pt x="2620652" y="2207083"/>
                </a:cubicBezTo>
                <a:cubicBezTo>
                  <a:pt x="2612384" y="2212595"/>
                  <a:pt x="2601058" y="2211684"/>
                  <a:pt x="2592372" y="2216510"/>
                </a:cubicBezTo>
                <a:cubicBezTo>
                  <a:pt x="2572564" y="2227514"/>
                  <a:pt x="2554665" y="2241648"/>
                  <a:pt x="2535811" y="2254217"/>
                </a:cubicBezTo>
                <a:lnTo>
                  <a:pt x="2535811" y="2254217"/>
                </a:lnTo>
                <a:cubicBezTo>
                  <a:pt x="2511411" y="2278616"/>
                  <a:pt x="2484794" y="2308929"/>
                  <a:pt x="2450970" y="2320204"/>
                </a:cubicBezTo>
                <a:lnTo>
                  <a:pt x="2422689" y="2329631"/>
                </a:lnTo>
                <a:cubicBezTo>
                  <a:pt x="2410120" y="2339058"/>
                  <a:pt x="2396092" y="2346802"/>
                  <a:pt x="2384982" y="2357912"/>
                </a:cubicBezTo>
                <a:cubicBezTo>
                  <a:pt x="2376971" y="2365923"/>
                  <a:pt x="2373501" y="2377590"/>
                  <a:pt x="2366128" y="2386192"/>
                </a:cubicBezTo>
                <a:cubicBezTo>
                  <a:pt x="2335649" y="2421750"/>
                  <a:pt x="2333498" y="2420514"/>
                  <a:pt x="2300141" y="2442753"/>
                </a:cubicBezTo>
                <a:cubicBezTo>
                  <a:pt x="2265305" y="2495006"/>
                  <a:pt x="2301218" y="2453676"/>
                  <a:pt x="2253007" y="2480460"/>
                </a:cubicBezTo>
                <a:cubicBezTo>
                  <a:pt x="2233199" y="2491464"/>
                  <a:pt x="2215300" y="2505598"/>
                  <a:pt x="2196446" y="2518167"/>
                </a:cubicBezTo>
                <a:cubicBezTo>
                  <a:pt x="2187019" y="2524452"/>
                  <a:pt x="2178299" y="2531954"/>
                  <a:pt x="2168165" y="2537021"/>
                </a:cubicBezTo>
                <a:cubicBezTo>
                  <a:pt x="2120325" y="2560942"/>
                  <a:pt x="2142151" y="2548080"/>
                  <a:pt x="2102178" y="2574728"/>
                </a:cubicBezTo>
                <a:cubicBezTo>
                  <a:pt x="2095893" y="2584155"/>
                  <a:pt x="2092932" y="2597004"/>
                  <a:pt x="2083324" y="2603009"/>
                </a:cubicBezTo>
                <a:cubicBezTo>
                  <a:pt x="2066471" y="2613542"/>
                  <a:pt x="2045617" y="2615578"/>
                  <a:pt x="2026763" y="2621862"/>
                </a:cubicBezTo>
                <a:lnTo>
                  <a:pt x="1998483" y="2631289"/>
                </a:lnTo>
                <a:cubicBezTo>
                  <a:pt x="1989056" y="2634431"/>
                  <a:pt x="1980063" y="2639483"/>
                  <a:pt x="1970203" y="2640716"/>
                </a:cubicBezTo>
                <a:cubicBezTo>
                  <a:pt x="1945065" y="2643858"/>
                  <a:pt x="1919827" y="2646291"/>
                  <a:pt x="1894788" y="2650143"/>
                </a:cubicBezTo>
                <a:cubicBezTo>
                  <a:pt x="1878952" y="2652579"/>
                  <a:pt x="1863536" y="2657451"/>
                  <a:pt x="1847654" y="2659569"/>
                </a:cubicBezTo>
                <a:cubicBezTo>
                  <a:pt x="1816352" y="2663743"/>
                  <a:pt x="1784809" y="2665854"/>
                  <a:pt x="1753386" y="2668996"/>
                </a:cubicBezTo>
                <a:cubicBezTo>
                  <a:pt x="1743959" y="2675281"/>
                  <a:pt x="1735714" y="2683872"/>
                  <a:pt x="1725106" y="2687850"/>
                </a:cubicBezTo>
                <a:cubicBezTo>
                  <a:pt x="1710104" y="2693476"/>
                  <a:pt x="1693516" y="2693391"/>
                  <a:pt x="1677972" y="2697277"/>
                </a:cubicBezTo>
                <a:cubicBezTo>
                  <a:pt x="1668332" y="2699687"/>
                  <a:pt x="1659118" y="2703561"/>
                  <a:pt x="1649691" y="2706703"/>
                </a:cubicBezTo>
                <a:cubicBezTo>
                  <a:pt x="1640264" y="2712988"/>
                  <a:pt x="1632568" y="2723588"/>
                  <a:pt x="1621411" y="2725557"/>
                </a:cubicBezTo>
                <a:cubicBezTo>
                  <a:pt x="1510428" y="2745143"/>
                  <a:pt x="1316310" y="2728801"/>
                  <a:pt x="1225485" y="2725557"/>
                </a:cubicBezTo>
                <a:cubicBezTo>
                  <a:pt x="1216058" y="2722415"/>
                  <a:pt x="1204964" y="2722337"/>
                  <a:pt x="1197205" y="2716130"/>
                </a:cubicBezTo>
                <a:cubicBezTo>
                  <a:pt x="1188358" y="2709052"/>
                  <a:pt x="1186362" y="2695861"/>
                  <a:pt x="1178351" y="2687850"/>
                </a:cubicBezTo>
                <a:cubicBezTo>
                  <a:pt x="1170340" y="2679839"/>
                  <a:pt x="1159498" y="2675281"/>
                  <a:pt x="1150071" y="2668996"/>
                </a:cubicBezTo>
                <a:cubicBezTo>
                  <a:pt x="1071990" y="2551877"/>
                  <a:pt x="1152457" y="2669036"/>
                  <a:pt x="1074656" y="2565301"/>
                </a:cubicBezTo>
                <a:cubicBezTo>
                  <a:pt x="1067858" y="2556237"/>
                  <a:pt x="1063814" y="2545032"/>
                  <a:pt x="1055803" y="2537021"/>
                </a:cubicBezTo>
                <a:cubicBezTo>
                  <a:pt x="1047792" y="2529010"/>
                  <a:pt x="1036949" y="2524452"/>
                  <a:pt x="1027522" y="2518167"/>
                </a:cubicBezTo>
                <a:cubicBezTo>
                  <a:pt x="1018095" y="2505598"/>
                  <a:pt x="1006268" y="2494513"/>
                  <a:pt x="999242" y="2480460"/>
                </a:cubicBezTo>
                <a:cubicBezTo>
                  <a:pt x="990354" y="2462685"/>
                  <a:pt x="980388" y="2423899"/>
                  <a:pt x="980388" y="2423899"/>
                </a:cubicBezTo>
                <a:cubicBezTo>
                  <a:pt x="982480" y="2361144"/>
                  <a:pt x="984400" y="2141291"/>
                  <a:pt x="999242" y="2037400"/>
                </a:cubicBezTo>
                <a:cubicBezTo>
                  <a:pt x="1000647" y="2027563"/>
                  <a:pt x="1005939" y="2018674"/>
                  <a:pt x="1008669" y="2009120"/>
                </a:cubicBezTo>
                <a:cubicBezTo>
                  <a:pt x="1012228" y="1996663"/>
                  <a:pt x="1014953" y="1983982"/>
                  <a:pt x="1018095" y="1971413"/>
                </a:cubicBezTo>
                <a:cubicBezTo>
                  <a:pt x="1021237" y="1936848"/>
                  <a:pt x="1021490" y="1901897"/>
                  <a:pt x="1027522" y="1867718"/>
                </a:cubicBezTo>
                <a:cubicBezTo>
                  <a:pt x="1030976" y="1848147"/>
                  <a:pt x="1040091" y="1830011"/>
                  <a:pt x="1046376" y="1811157"/>
                </a:cubicBezTo>
                <a:lnTo>
                  <a:pt x="1055803" y="1782877"/>
                </a:lnTo>
                <a:cubicBezTo>
                  <a:pt x="1063877" y="1758655"/>
                  <a:pt x="1069923" y="1742919"/>
                  <a:pt x="1074656" y="1716889"/>
                </a:cubicBezTo>
                <a:cubicBezTo>
                  <a:pt x="1082175" y="1675537"/>
                  <a:pt x="1084397" y="1635349"/>
                  <a:pt x="1093510" y="1594341"/>
                </a:cubicBezTo>
                <a:cubicBezTo>
                  <a:pt x="1095666" y="1584641"/>
                  <a:pt x="1099795" y="1575487"/>
                  <a:pt x="1102937" y="1566060"/>
                </a:cubicBezTo>
                <a:cubicBezTo>
                  <a:pt x="1099795" y="1496930"/>
                  <a:pt x="1101442" y="1427415"/>
                  <a:pt x="1093510" y="1358670"/>
                </a:cubicBezTo>
                <a:cubicBezTo>
                  <a:pt x="1091899" y="1344710"/>
                  <a:pt x="1084593" y="1330900"/>
                  <a:pt x="1074656" y="1320963"/>
                </a:cubicBezTo>
                <a:cubicBezTo>
                  <a:pt x="1064719" y="1311026"/>
                  <a:pt x="1049518" y="1308394"/>
                  <a:pt x="1036949" y="1302110"/>
                </a:cubicBezTo>
                <a:cubicBezTo>
                  <a:pt x="1027522" y="1292683"/>
                  <a:pt x="1020244" y="1280443"/>
                  <a:pt x="1008669" y="1273829"/>
                </a:cubicBezTo>
                <a:cubicBezTo>
                  <a:pt x="997420" y="1267401"/>
                  <a:pt x="983828" y="1265916"/>
                  <a:pt x="970961" y="1264402"/>
                </a:cubicBezTo>
                <a:cubicBezTo>
                  <a:pt x="930272" y="1259615"/>
                  <a:pt x="889262" y="1258118"/>
                  <a:pt x="848413" y="1254976"/>
                </a:cubicBezTo>
                <a:cubicBezTo>
                  <a:pt x="639203" y="1220107"/>
                  <a:pt x="884247" y="1263971"/>
                  <a:pt x="763572" y="1236122"/>
                </a:cubicBezTo>
                <a:cubicBezTo>
                  <a:pt x="732348" y="1228916"/>
                  <a:pt x="699705" y="1227401"/>
                  <a:pt x="669304" y="1217268"/>
                </a:cubicBezTo>
                <a:cubicBezTo>
                  <a:pt x="659877" y="1214126"/>
                  <a:pt x="650952" y="1208239"/>
                  <a:pt x="641023" y="1207842"/>
                </a:cubicBezTo>
                <a:cubicBezTo>
                  <a:pt x="493421" y="1201938"/>
                  <a:pt x="345650" y="1201557"/>
                  <a:pt x="197963" y="1198415"/>
                </a:cubicBezTo>
                <a:cubicBezTo>
                  <a:pt x="188536" y="1192130"/>
                  <a:pt x="179816" y="1184628"/>
                  <a:pt x="169683" y="1179561"/>
                </a:cubicBezTo>
                <a:cubicBezTo>
                  <a:pt x="91613" y="1140524"/>
                  <a:pt x="194186" y="1205321"/>
                  <a:pt x="113122" y="1151281"/>
                </a:cubicBezTo>
                <a:cubicBezTo>
                  <a:pt x="69903" y="1086452"/>
                  <a:pt x="82581" y="1116216"/>
                  <a:pt x="65988" y="1066440"/>
                </a:cubicBezTo>
                <a:cubicBezTo>
                  <a:pt x="59704" y="991025"/>
                  <a:pt x="52402" y="915689"/>
                  <a:pt x="47135" y="840196"/>
                </a:cubicBezTo>
                <a:cubicBezTo>
                  <a:pt x="42974" y="780555"/>
                  <a:pt x="42293" y="720697"/>
                  <a:pt x="37708" y="661087"/>
                </a:cubicBezTo>
                <a:cubicBezTo>
                  <a:pt x="35502" y="632413"/>
                  <a:pt x="10209" y="487713"/>
                  <a:pt x="9427" y="481978"/>
                </a:cubicBezTo>
                <a:cubicBezTo>
                  <a:pt x="5160" y="450688"/>
                  <a:pt x="3142" y="419133"/>
                  <a:pt x="0" y="387710"/>
                </a:cubicBezTo>
                <a:cubicBezTo>
                  <a:pt x="3142" y="290300"/>
                  <a:pt x="3704" y="192772"/>
                  <a:pt x="9427" y="95479"/>
                </a:cubicBezTo>
                <a:cubicBezTo>
                  <a:pt x="10793" y="72252"/>
                  <a:pt x="23861" y="54692"/>
                  <a:pt x="47135" y="48345"/>
                </a:cubicBezTo>
                <a:cubicBezTo>
                  <a:pt x="71576" y="41679"/>
                  <a:pt x="97411" y="42060"/>
                  <a:pt x="122549" y="38918"/>
                </a:cubicBezTo>
                <a:cubicBezTo>
                  <a:pt x="194821" y="42060"/>
                  <a:pt x="267185" y="43533"/>
                  <a:pt x="339365" y="48345"/>
                </a:cubicBezTo>
                <a:cubicBezTo>
                  <a:pt x="359594" y="49694"/>
                  <a:pt x="439076" y="63392"/>
                  <a:pt x="461914" y="67198"/>
                </a:cubicBezTo>
                <a:cubicBezTo>
                  <a:pt x="691300" y="64056"/>
                  <a:pt x="920824" y="66341"/>
                  <a:pt x="1150071" y="57771"/>
                </a:cubicBezTo>
                <a:cubicBezTo>
                  <a:pt x="1257248" y="53764"/>
                  <a:pt x="1363495" y="35440"/>
                  <a:pt x="1470582" y="29491"/>
                </a:cubicBezTo>
                <a:lnTo>
                  <a:pt x="1640264" y="20064"/>
                </a:lnTo>
                <a:cubicBezTo>
                  <a:pt x="1746795" y="-15446"/>
                  <a:pt x="1678204" y="3739"/>
                  <a:pt x="1923069" y="20064"/>
                </a:cubicBezTo>
                <a:cubicBezTo>
                  <a:pt x="1932984" y="20725"/>
                  <a:pt x="1941473" y="28394"/>
                  <a:pt x="1951349" y="29491"/>
                </a:cubicBezTo>
                <a:cubicBezTo>
                  <a:pt x="1998299" y="34708"/>
                  <a:pt x="2045526" y="37780"/>
                  <a:pt x="2092751" y="38918"/>
                </a:cubicBezTo>
                <a:lnTo>
                  <a:pt x="2733774" y="48345"/>
                </a:lnTo>
                <a:cubicBezTo>
                  <a:pt x="2826353" y="71488"/>
                  <a:pt x="2906598" y="57771"/>
                  <a:pt x="2950590" y="67198"/>
                </a:cubicBezTo>
                <a:close/>
              </a:path>
            </a:pathLst>
          </a:cu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5"/>
          <p:cNvSpPr/>
          <p:nvPr/>
        </p:nvSpPr>
        <p:spPr>
          <a:xfrm>
            <a:off x="7092280" y="1556792"/>
            <a:ext cx="1296144" cy="648072"/>
          </a:xfrm>
          <a:prstGeom prst="wedgeRectCallout">
            <a:avLst>
              <a:gd name="adj1" fmla="val -74653"/>
              <a:gd name="adj2" fmla="val 8141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4"/>
                </a:solidFill>
              </a:rPr>
              <a:t>Digital</a:t>
            </a:r>
            <a:endParaRPr lang="zh-CN" altLang="en-US" dirty="0">
              <a:solidFill>
                <a:schemeClr val="accent4"/>
              </a:solidFill>
            </a:endParaRPr>
          </a:p>
        </p:txBody>
      </p:sp>
      <p:sp>
        <p:nvSpPr>
          <p:cNvPr id="10" name="标题 1"/>
          <p:cNvSpPr txBox="1"/>
          <p:nvPr/>
        </p:nvSpPr>
        <p:spPr bwMode="auto">
          <a:xfrm>
            <a:off x="1979712" y="26064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rPr>
              <a:t>数字子系统</a:t>
            </a:r>
          </a:p>
        </p:txBody>
      </p:sp>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a:t>
            </a:r>
            <a:r>
              <a:rPr lang="zh-CN" altLang="en-US" sz="3600" kern="0" dirty="0">
                <a:solidFill>
                  <a:srgbClr val="990000"/>
                </a:solidFill>
                <a:latin typeface="Comic Sans MS" panose="030F0702030302020204" pitchFamily="66" charset="0"/>
                <a:ea typeface="隶书" panose="02010509060101010101" pitchFamily="49" charset="-122"/>
              </a:rPr>
              <a:t>数字子系统</a:t>
            </a:r>
          </a:p>
        </p:txBody>
      </p:sp>
      <p:sp>
        <p:nvSpPr>
          <p:cNvPr id="8" name="标题 1">
            <a:extLst>
              <a:ext uri="{FF2B5EF4-FFF2-40B4-BE49-F238E27FC236}">
                <a16:creationId xmlns:a16="http://schemas.microsoft.com/office/drawing/2014/main" id="{C32CCC4E-C669-449F-9A06-AD498AC009C4}"/>
              </a:ext>
            </a:extLst>
          </p:cNvPr>
          <p:cNvSpPr txBox="1">
            <a:spLocks/>
          </p:cNvSpPr>
          <p:nvPr/>
        </p:nvSpPr>
        <p:spPr bwMode="auto">
          <a:xfrm>
            <a:off x="323528" y="1052736"/>
            <a:ext cx="8640960" cy="568863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Digital Vectors</a:t>
            </a:r>
            <a:r>
              <a:rPr lang="zh-CN" altLang="en-US" sz="3200" kern="0" dirty="0">
                <a:solidFill>
                  <a:srgbClr val="FF0000"/>
                </a:solidFill>
                <a:latin typeface="Comic Sans MS" panose="030F0702030302020204" pitchFamily="66" charset="0"/>
                <a:ea typeface="隶书" panose="02010509060101010101" pitchFamily="49" charset="-122"/>
              </a:rPr>
              <a:t>（数字矢量）</a:t>
            </a:r>
            <a:endParaRPr lang="en-US" altLang="zh-CN" sz="3200" kern="0" dirty="0">
              <a:solidFill>
                <a:srgbClr val="FF0000"/>
              </a:solidFill>
              <a:latin typeface="Comic Sans MS" panose="030F0702030302020204" pitchFamily="66" charset="0"/>
              <a:ea typeface="隶书" panose="02010509060101010101" pitchFamily="49" charset="-122"/>
            </a:endParaRPr>
          </a:p>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Digital Signals</a:t>
            </a:r>
            <a:r>
              <a:rPr lang="zh-CN" altLang="en-US" sz="3200" kern="0" dirty="0">
                <a:solidFill>
                  <a:srgbClr val="FF0000"/>
                </a:solidFill>
                <a:latin typeface="Comic Sans MS" panose="030F0702030302020204" pitchFamily="66" charset="0"/>
                <a:ea typeface="隶书" panose="02010509060101010101" pitchFamily="49" charset="-122"/>
              </a:rPr>
              <a:t>（数字信号）</a:t>
            </a:r>
            <a:endParaRPr lang="en-US" altLang="zh-CN" sz="3200" kern="0" dirty="0">
              <a:solidFill>
                <a:srgbClr val="FF0000"/>
              </a:solidFill>
              <a:latin typeface="Comic Sans MS" panose="030F0702030302020204" pitchFamily="66" charset="0"/>
              <a:ea typeface="隶书" panose="02010509060101010101" pitchFamily="49" charset="-122"/>
            </a:endParaRPr>
          </a:p>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source memory</a:t>
            </a:r>
            <a:r>
              <a:rPr lang="zh-CN" altLang="en-US" sz="3200" kern="0" dirty="0">
                <a:solidFill>
                  <a:srgbClr val="FF0000"/>
                </a:solidFill>
                <a:latin typeface="Comic Sans MS" panose="030F0702030302020204" pitchFamily="66" charset="0"/>
                <a:ea typeface="隶书" panose="02010509060101010101" pitchFamily="49" charset="-122"/>
              </a:rPr>
              <a:t>（源存储器）</a:t>
            </a:r>
            <a:endParaRPr lang="en-US" altLang="zh-CN" sz="3200" kern="0" dirty="0">
              <a:solidFill>
                <a:srgbClr val="FF0000"/>
              </a:solidFill>
              <a:latin typeface="Comic Sans MS" panose="030F0702030302020204" pitchFamily="66" charset="0"/>
              <a:ea typeface="隶书" panose="02010509060101010101" pitchFamily="49" charset="-122"/>
            </a:endParaRPr>
          </a:p>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capture memory</a:t>
            </a:r>
            <a:r>
              <a:rPr lang="zh-CN" altLang="en-US" sz="3200" kern="0" dirty="0">
                <a:solidFill>
                  <a:srgbClr val="FF0000"/>
                </a:solidFill>
                <a:latin typeface="Comic Sans MS" panose="030F0702030302020204" pitchFamily="66" charset="0"/>
                <a:ea typeface="隶书" panose="02010509060101010101" pitchFamily="49" charset="-122"/>
              </a:rPr>
              <a:t>（捕获存储器）</a:t>
            </a:r>
            <a:endParaRPr lang="en-US" altLang="zh-CN" sz="3200" kern="0" dirty="0">
              <a:solidFill>
                <a:srgbClr val="FF0000"/>
              </a:solidFill>
              <a:latin typeface="Comic Sans MS" panose="030F0702030302020204" pitchFamily="66" charset="0"/>
              <a:ea typeface="隶书" panose="02010509060101010101" pitchFamily="49" charset="-122"/>
            </a:endParaRPr>
          </a:p>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Pin Card Electronics</a:t>
            </a:r>
            <a:r>
              <a:rPr lang="zh-CN" altLang="en-US" sz="3200" kern="0" dirty="0">
                <a:solidFill>
                  <a:srgbClr val="FF0000"/>
                </a:solidFill>
                <a:latin typeface="Comic Sans MS" panose="030F0702030302020204" pitchFamily="66" charset="0"/>
                <a:ea typeface="隶书" panose="02010509060101010101" pitchFamily="49" charset="-122"/>
              </a:rPr>
              <a:t>（针卡</a:t>
            </a:r>
            <a:r>
              <a:rPr lang="en-US" altLang="zh-CN" sz="3200" kern="0" dirty="0">
                <a:solidFill>
                  <a:srgbClr val="FF0000"/>
                </a:solidFill>
                <a:latin typeface="Comic Sans MS" panose="030F0702030302020204" pitchFamily="66" charset="0"/>
                <a:ea typeface="隶书" panose="02010509060101010101" pitchFamily="49" charset="-122"/>
              </a:rPr>
              <a:t>/</a:t>
            </a:r>
            <a:r>
              <a:rPr lang="zh-CN" altLang="en-US" sz="3200" kern="0" dirty="0">
                <a:solidFill>
                  <a:srgbClr val="FF0000"/>
                </a:solidFill>
                <a:latin typeface="Comic Sans MS" panose="030F0702030302020204" pitchFamily="66" charset="0"/>
                <a:ea typeface="隶书" panose="02010509060101010101" pitchFamily="49" charset="-122"/>
              </a:rPr>
              <a:t>引脚电路）</a:t>
            </a:r>
            <a:endParaRPr lang="en-US" altLang="zh-CN" sz="3200" kern="0" dirty="0">
              <a:solidFill>
                <a:srgbClr val="FF0000"/>
              </a:solidFill>
              <a:latin typeface="Comic Sans MS" panose="030F0702030302020204" pitchFamily="66" charset="0"/>
              <a:ea typeface="隶书" panose="02010509060101010101" pitchFamily="49" charset="-122"/>
            </a:endParaRPr>
          </a:p>
          <a:p>
            <a:pPr marL="342900" indent="-342900">
              <a:lnSpc>
                <a:spcPct val="150000"/>
              </a:lnSpc>
            </a:pPr>
            <a:r>
              <a:rPr lang="en-US" altLang="zh-CN" sz="3200" kern="0" dirty="0">
                <a:solidFill>
                  <a:srgbClr val="002060"/>
                </a:solidFill>
                <a:latin typeface="Comic Sans MS" panose="030F0702030302020204" pitchFamily="66" charset="0"/>
                <a:ea typeface="隶书" panose="02010509060101010101" pitchFamily="49" charset="-122"/>
              </a:rPr>
              <a:t>Timing and Formatting circuits</a:t>
            </a:r>
            <a:r>
              <a:rPr lang="zh-CN" altLang="en-US" sz="3200" kern="0" dirty="0">
                <a:solidFill>
                  <a:srgbClr val="FF0000"/>
                </a:solidFill>
                <a:latin typeface="Comic Sans MS" panose="030F0702030302020204" pitchFamily="66" charset="0"/>
                <a:ea typeface="隶书" panose="02010509060101010101" pitchFamily="49" charset="-122"/>
              </a:rPr>
              <a:t>（定时和格式化电路）</a:t>
            </a:r>
          </a:p>
        </p:txBody>
      </p:sp>
    </p:spTree>
    <p:extLst>
      <p:ext uri="{BB962C8B-B14F-4D97-AF65-F5344CB8AC3E}">
        <p14:creationId xmlns:p14="http://schemas.microsoft.com/office/powerpoint/2010/main" val="1516499296"/>
      </p:ext>
    </p:extLst>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84324" y="1484784"/>
            <a:ext cx="8001000" cy="4495800"/>
          </a:xfrm>
        </p:spPr>
        <p:txBody>
          <a:bodyPr lIns="0" tIns="0" rIns="0" bIns="0"/>
          <a:lstStyle/>
          <a:p>
            <a:pPr marL="548005" indent="-411480" eaLnBrk="1" hangingPunct="1">
              <a:spcBef>
                <a:spcPts val="12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6.1  </a:t>
            </a:r>
            <a:r>
              <a:rPr lang="zh-CN" altLang="en-US" dirty="0">
                <a:solidFill>
                  <a:schemeClr val="tx1"/>
                </a:solidFill>
                <a:ea typeface="华文细黑" panose="02010600040101010101" pitchFamily="2" charset="-122"/>
                <a:sym typeface="+mn-ea"/>
              </a:rPr>
              <a:t>混合信号测试系统概述</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6.2  DC</a:t>
            </a:r>
            <a:r>
              <a:rPr lang="zh-CN" altLang="en-US" dirty="0">
                <a:solidFill>
                  <a:schemeClr val="tx1"/>
                </a:solidFill>
                <a:ea typeface="华文细黑" panose="02010600040101010101" pitchFamily="2" charset="-122"/>
                <a:sym typeface="+mn-ea"/>
              </a:rPr>
              <a:t>源与测量子系统</a:t>
            </a:r>
            <a:r>
              <a:rPr lang="en-US" altLang="zh-CN" dirty="0">
                <a:solidFill>
                  <a:srgbClr val="0000FF"/>
                </a:solidFill>
                <a:ea typeface="华文细黑" panose="02010600040101010101" pitchFamily="2" charset="-122"/>
                <a:sym typeface="+mn-ea"/>
              </a:rPr>
              <a:t>	</a:t>
            </a:r>
            <a:endParaRPr lang="en-US" altLang="zh-CN" dirty="0">
              <a:solidFill>
                <a:srgbClr val="0000FF"/>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6.3  </a:t>
            </a:r>
            <a:r>
              <a:rPr lang="zh-CN" altLang="en-US" dirty="0">
                <a:solidFill>
                  <a:schemeClr val="tx1"/>
                </a:solidFill>
                <a:ea typeface="华文细黑" panose="02010600040101010101" pitchFamily="2" charset="-122"/>
                <a:sym typeface="+mn-ea"/>
              </a:rPr>
              <a:t>数字子系统</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6.4  AC</a:t>
            </a:r>
            <a:r>
              <a:rPr lang="zh-CN" altLang="en-US" dirty="0">
                <a:solidFill>
                  <a:schemeClr val="tx1"/>
                </a:solidFill>
                <a:ea typeface="华文细黑" panose="02010600040101010101" pitchFamily="2" charset="-122"/>
                <a:sym typeface="+mn-ea"/>
              </a:rPr>
              <a:t>源与测量子系统</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6.5  </a:t>
            </a:r>
            <a:r>
              <a:rPr lang="zh-CN" altLang="en-US" dirty="0">
                <a:solidFill>
                  <a:schemeClr val="tx1"/>
                </a:solidFill>
                <a:ea typeface="华文细黑" panose="02010600040101010101" pitchFamily="2" charset="-122"/>
                <a:sym typeface="+mn-ea"/>
              </a:rPr>
              <a:t>时间测量子系统</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6.6  DIB</a:t>
            </a:r>
            <a:r>
              <a:rPr lang="zh-CN" altLang="en-US" dirty="0">
                <a:solidFill>
                  <a:schemeClr val="tx1"/>
                </a:solidFill>
                <a:ea typeface="华文细黑" panose="02010600040101010101" pitchFamily="2" charset="-122"/>
                <a:sym typeface="+mn-ea"/>
              </a:rPr>
              <a:t>概述</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6.7  DIB</a:t>
            </a:r>
            <a:r>
              <a:rPr lang="zh-CN" altLang="en-US" dirty="0">
                <a:solidFill>
                  <a:schemeClr val="tx1"/>
                </a:solidFill>
                <a:ea typeface="华文细黑" panose="02010600040101010101" pitchFamily="2" charset="-122"/>
                <a:sym typeface="+mn-ea"/>
              </a:rPr>
              <a:t>设计准则</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6.8  DIB</a:t>
            </a:r>
            <a:r>
              <a:rPr lang="zh-CN" altLang="en-US" dirty="0">
                <a:solidFill>
                  <a:schemeClr val="tx1"/>
                </a:solidFill>
                <a:ea typeface="华文细黑" panose="02010600040101010101" pitchFamily="2" charset="-122"/>
                <a:sym typeface="+mn-ea"/>
              </a:rPr>
              <a:t>组成与常用电路</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r>
              <a:rPr lang="en-US" altLang="zh-CN" dirty="0">
                <a:solidFill>
                  <a:schemeClr val="tx1"/>
                </a:solidFill>
                <a:ea typeface="华文细黑" panose="02010600040101010101" pitchFamily="2" charset="-122"/>
                <a:sym typeface="+mn-ea"/>
              </a:rPr>
              <a:t>6.9  </a:t>
            </a:r>
            <a:r>
              <a:rPr lang="zh-CN" altLang="en-US" dirty="0">
                <a:solidFill>
                  <a:schemeClr val="tx1"/>
                </a:solidFill>
                <a:ea typeface="华文细黑" panose="02010600040101010101" pitchFamily="2" charset="-122"/>
                <a:sym typeface="+mn-ea"/>
              </a:rPr>
              <a:t>常见</a:t>
            </a:r>
            <a:r>
              <a:rPr lang="en-US" altLang="zh-CN" dirty="0">
                <a:solidFill>
                  <a:schemeClr val="tx1"/>
                </a:solidFill>
                <a:ea typeface="华文细黑" panose="02010600040101010101" pitchFamily="2" charset="-122"/>
                <a:sym typeface="+mn-ea"/>
              </a:rPr>
              <a:t>DIB</a:t>
            </a:r>
            <a:r>
              <a:rPr lang="zh-CN" altLang="en-US" dirty="0">
                <a:solidFill>
                  <a:schemeClr val="tx1"/>
                </a:solidFill>
                <a:ea typeface="华文细黑" panose="02010600040101010101" pitchFamily="2" charset="-122"/>
                <a:sym typeface="+mn-ea"/>
              </a:rPr>
              <a:t>设计错误</a:t>
            </a: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anose="030F0702030302020204" pitchFamily="66" charset="0"/>
                <a:ea typeface="隶书" panose="02010509060101010101" pitchFamily="49" charset="-122"/>
              </a:rPr>
              <a:t>2021/10/24</a:t>
            </a:fld>
            <a:endParaRPr lang="en-US" altLang="zh-CN" sz="1200" b="1" dirty="0">
              <a:solidFill>
                <a:schemeClr val="tx1">
                  <a:lumMod val="50000"/>
                  <a:lumOff val="50000"/>
                </a:schemeClr>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5">
                                            <p:txEl>
                                              <p:pRg st="7" end="7"/>
                                            </p:txEl>
                                          </p:spTgt>
                                        </p:tgtEl>
                                        <p:attrNameLst>
                                          <p:attrName>style.visibility</p:attrName>
                                        </p:attrNameLst>
                                      </p:cBhvr>
                                      <p:to>
                                        <p:strVal val="visible"/>
                                      </p:to>
                                    </p:set>
                                    <p:anim calcmode="lin" valueType="num">
                                      <p:cBhvr additive="base">
                                        <p:cTn id="4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195">
                                            <p:txEl>
                                              <p:pRg st="8" end="8"/>
                                            </p:txEl>
                                          </p:spTgt>
                                        </p:tgtEl>
                                        <p:attrNameLst>
                                          <p:attrName>style.visibility</p:attrName>
                                        </p:attrNameLst>
                                      </p:cBhvr>
                                      <p:to>
                                        <p:strVal val="visible"/>
                                      </p:to>
                                    </p:set>
                                    <p:anim calcmode="lin" valueType="num">
                                      <p:cBhvr additive="base">
                                        <p:cTn id="55"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1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89237"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rPr>
              <a:t>数字子系统</a:t>
            </a:r>
          </a:p>
        </p:txBody>
      </p:sp>
      <p:sp>
        <p:nvSpPr>
          <p:cNvPr id="3" name="标题 1"/>
          <p:cNvSpPr txBox="1"/>
          <p:nvPr/>
        </p:nvSpPr>
        <p:spPr bwMode="auto">
          <a:xfrm>
            <a:off x="755576" y="841198"/>
            <a:ext cx="6192688" cy="81502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sz="3600" kern="0" dirty="0">
                <a:solidFill>
                  <a:srgbClr val="7030A0"/>
                </a:solidFill>
                <a:latin typeface="Comic Sans MS" panose="030F0702030302020204" pitchFamily="66" charset="0"/>
                <a:ea typeface="隶书" panose="02010509060101010101" pitchFamily="49" charset="-122"/>
              </a:rPr>
              <a:t>数字矢量</a:t>
            </a:r>
          </a:p>
        </p:txBody>
      </p:sp>
      <p:sp>
        <p:nvSpPr>
          <p:cNvPr id="5" name="文本框 4"/>
          <p:cNvSpPr txBox="1"/>
          <p:nvPr/>
        </p:nvSpPr>
        <p:spPr>
          <a:xfrm>
            <a:off x="107504" y="1656220"/>
            <a:ext cx="9036496" cy="5006563"/>
          </a:xfrm>
          <a:prstGeom prst="rect">
            <a:avLst/>
          </a:prstGeom>
          <a:noFill/>
        </p:spPr>
        <p:txBody>
          <a:bodyPr wrap="square" rtlCol="0">
            <a:spAutoFit/>
          </a:bodyPr>
          <a:lstStyle/>
          <a:p>
            <a:pPr>
              <a:lnSpc>
                <a:spcPct val="150000"/>
              </a:lnSpc>
            </a:pPr>
            <a:r>
              <a:rPr lang="en-US" altLang="zh-CN" sz="2400" b="1" dirty="0"/>
              <a:t>    数字子系统可以为DUT提供</a:t>
            </a:r>
            <a:r>
              <a:rPr lang="en-US" altLang="zh-CN" sz="2400" b="1" dirty="0">
                <a:solidFill>
                  <a:srgbClr val="FF0000"/>
                </a:solidFill>
              </a:rPr>
              <a:t>高（1）</a:t>
            </a:r>
            <a:r>
              <a:rPr lang="en-US" altLang="zh-CN" sz="2400" b="1" dirty="0"/>
              <a:t>，</a:t>
            </a:r>
            <a:r>
              <a:rPr lang="en-US" altLang="zh-CN" sz="2400" b="1" dirty="0">
                <a:solidFill>
                  <a:srgbClr val="FF0000"/>
                </a:solidFill>
              </a:rPr>
              <a:t>低（0）</a:t>
            </a:r>
            <a:r>
              <a:rPr lang="en-US" altLang="zh-CN" sz="2400" b="1" dirty="0"/>
              <a:t>和</a:t>
            </a:r>
            <a:r>
              <a:rPr lang="en-US" altLang="zh-CN" sz="2400" b="1" dirty="0">
                <a:solidFill>
                  <a:srgbClr val="FF0000"/>
                </a:solidFill>
              </a:rPr>
              <a:t>高阻抗（HIZ）</a:t>
            </a:r>
            <a:r>
              <a:rPr lang="en-US" altLang="zh-CN" sz="2400" b="1" dirty="0"/>
              <a:t>逻辑电平。它还可以将DUT的输出与预期响应进行比较，以确定DUT是否已</a:t>
            </a:r>
            <a:r>
              <a:rPr lang="zh-CN" altLang="en-US" sz="2400" b="1" dirty="0"/>
              <a:t>产生</a:t>
            </a:r>
            <a:r>
              <a:rPr lang="en-US" altLang="zh-CN" sz="2400" b="1" dirty="0"/>
              <a:t>无缺陷的</a:t>
            </a:r>
            <a:r>
              <a:rPr lang="zh-CN" altLang="en-US" sz="2400" b="1" dirty="0"/>
              <a:t>数字逻辑。</a:t>
            </a:r>
            <a:r>
              <a:rPr lang="en-US" altLang="zh-CN" sz="2400" b="1" dirty="0" err="1"/>
              <a:t>测试仪将一系列驱动数据</a:t>
            </a:r>
            <a:r>
              <a:rPr lang="zh-CN" altLang="en-US" sz="2400" b="1" dirty="0"/>
              <a:t>输入</a:t>
            </a:r>
            <a:r>
              <a:rPr lang="en-US" altLang="zh-CN" sz="2400" b="1" dirty="0" err="1"/>
              <a:t>DUT，同时将</a:t>
            </a:r>
            <a:r>
              <a:rPr lang="zh-CN" altLang="en-US" sz="2400" b="1" dirty="0"/>
              <a:t>其</a:t>
            </a:r>
            <a:r>
              <a:rPr lang="en-US" altLang="zh-CN" sz="2400" b="1" dirty="0" err="1"/>
              <a:t>输出与预期结果进行比较</a:t>
            </a:r>
            <a:r>
              <a:rPr lang="en-US" altLang="zh-CN" sz="2400" b="1" dirty="0"/>
              <a:t>。 每个驱动/比较周期称为数字矢量。</a:t>
            </a:r>
          </a:p>
          <a:p>
            <a:pPr>
              <a:lnSpc>
                <a:spcPct val="150000"/>
              </a:lnSpc>
            </a:pPr>
            <a:r>
              <a:rPr lang="en-US" altLang="zh-CN" sz="2400" b="1" dirty="0"/>
              <a:t>     </a:t>
            </a:r>
            <a:r>
              <a:rPr lang="zh-CN" altLang="en-US" sz="2400" b="1" dirty="0"/>
              <a:t>连续的</a:t>
            </a:r>
            <a:r>
              <a:rPr lang="en-US" altLang="zh-CN" sz="2400" b="1" dirty="0" err="1"/>
              <a:t>数字矢量被称为数字</a:t>
            </a:r>
            <a:r>
              <a:rPr lang="zh-CN" altLang="en-US" sz="2400" b="1" dirty="0"/>
              <a:t>图形</a:t>
            </a:r>
            <a:r>
              <a:rPr lang="zh-CN" altLang="en-US" sz="2400" b="1" dirty="0">
                <a:solidFill>
                  <a:srgbClr val="FF0000"/>
                </a:solidFill>
              </a:rPr>
              <a:t>（</a:t>
            </a:r>
            <a:r>
              <a:rPr lang="en-US" altLang="zh-CN" sz="2400" b="1" dirty="0">
                <a:solidFill>
                  <a:srgbClr val="FF0000"/>
                </a:solidFill>
              </a:rPr>
              <a:t> digital pattern </a:t>
            </a:r>
            <a:r>
              <a:rPr lang="zh-CN" altLang="en-US" sz="2400" b="1" dirty="0">
                <a:solidFill>
                  <a:srgbClr val="FF0000"/>
                </a:solidFill>
              </a:rPr>
              <a:t>）</a:t>
            </a:r>
            <a:r>
              <a:rPr lang="en-US" altLang="zh-CN" sz="2400" b="1" dirty="0"/>
              <a:t>。 一些测试仪允许每个</a:t>
            </a:r>
            <a:r>
              <a:rPr lang="zh-CN" altLang="en-US" sz="2400" b="1" dirty="0"/>
              <a:t>数字矢量</a:t>
            </a:r>
            <a:r>
              <a:rPr lang="en-US" altLang="zh-CN" sz="2400" b="1" dirty="0" err="1"/>
              <a:t>的周期</a:t>
            </a:r>
            <a:r>
              <a:rPr lang="zh-CN" altLang="en-US" sz="2400" b="1" dirty="0"/>
              <a:t>可以</a:t>
            </a:r>
            <a:r>
              <a:rPr lang="en-US" altLang="zh-CN" sz="2400" b="1" dirty="0" err="1"/>
              <a:t>独立设置</a:t>
            </a:r>
            <a:r>
              <a:rPr lang="en-US" altLang="zh-CN" sz="2400" b="1" dirty="0"/>
              <a:t>。 </a:t>
            </a:r>
            <a:r>
              <a:rPr lang="zh-CN" altLang="en-US" sz="2400" b="1" dirty="0"/>
              <a:t>能够</a:t>
            </a:r>
            <a:r>
              <a:rPr lang="en-US" altLang="zh-CN" sz="2400" b="1" dirty="0" err="1"/>
              <a:t>改变矢量</a:t>
            </a:r>
            <a:r>
              <a:rPr lang="en-US" altLang="zh-CN" sz="2400" b="1" dirty="0"/>
              <a:t> - </a:t>
            </a:r>
            <a:r>
              <a:rPr lang="en-US" altLang="zh-CN" sz="2400" b="1" dirty="0" err="1"/>
              <a:t>矢量</a:t>
            </a:r>
            <a:r>
              <a:rPr lang="zh-CN" altLang="en-US" sz="2400" b="1" dirty="0"/>
              <a:t>间</a:t>
            </a:r>
            <a:r>
              <a:rPr lang="en-US" altLang="zh-CN" sz="2400" b="1" dirty="0" err="1"/>
              <a:t>数字定时的能力通常被称为</a:t>
            </a:r>
            <a:r>
              <a:rPr lang="zh-CN" altLang="en-US" sz="2400" b="1" dirty="0"/>
              <a:t>动态时序</a:t>
            </a:r>
            <a:r>
              <a:rPr lang="zh-CN" altLang="en-US" sz="2400" b="1" dirty="0">
                <a:solidFill>
                  <a:srgbClr val="FF0000"/>
                </a:solidFill>
              </a:rPr>
              <a:t>（</a:t>
            </a:r>
            <a:r>
              <a:rPr lang="en-US" altLang="zh-CN" sz="2400" b="1" dirty="0">
                <a:solidFill>
                  <a:srgbClr val="FF0000"/>
                </a:solidFill>
              </a:rPr>
              <a:t>timing on the fly </a:t>
            </a:r>
            <a:r>
              <a:rPr lang="zh-CN" altLang="en-US" sz="2400" b="1" dirty="0">
                <a:solidFill>
                  <a:srgbClr val="FF0000"/>
                </a:solidFill>
              </a:rPr>
              <a:t>）</a:t>
            </a:r>
            <a:r>
              <a:rPr lang="en-US" altLang="zh-CN" sz="2400" b="1" dirty="0"/>
              <a:t>。</a:t>
            </a:r>
          </a:p>
        </p:txBody>
      </p:sp>
    </p:spTree>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endParaRPr lang="en-US" altLang="zh-CN" sz="3600" kern="0" dirty="0">
              <a:solidFill>
                <a:srgbClr val="990000"/>
              </a:solidFill>
              <a:latin typeface="Comic Sans MS" panose="030F0702030302020204" pitchFamily="66" charset="0"/>
              <a:ea typeface="隶书" panose="02010509060101010101" pitchFamily="49" charset="-122"/>
            </a:endParaRPr>
          </a:p>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sz="3600" kern="0" dirty="0">
              <a:solidFill>
                <a:srgbClr val="990000"/>
              </a:solidFill>
              <a:latin typeface="Comic Sans MS" panose="030F0702030302020204" pitchFamily="66" charset="0"/>
              <a:ea typeface="隶书" panose="02010509060101010101" pitchFamily="49" charset="-122"/>
            </a:endParaRPr>
          </a:p>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3" name="标题 1"/>
          <p:cNvSpPr txBox="1"/>
          <p:nvPr/>
        </p:nvSpPr>
        <p:spPr bwMode="auto">
          <a:xfrm>
            <a:off x="458654" y="1476569"/>
            <a:ext cx="61926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600" kern="0" dirty="0">
                <a:solidFill>
                  <a:srgbClr val="7030A0"/>
                </a:solidFill>
                <a:latin typeface="Comic Sans MS" panose="030F0702030302020204" pitchFamily="66" charset="0"/>
                <a:ea typeface="隶书" panose="02010509060101010101" pitchFamily="49" charset="-122"/>
              </a:rPr>
              <a:t>数字信号</a:t>
            </a:r>
          </a:p>
        </p:txBody>
      </p:sp>
      <p:sp>
        <p:nvSpPr>
          <p:cNvPr id="2" name="文本框 1"/>
          <p:cNvSpPr txBox="1"/>
          <p:nvPr/>
        </p:nvSpPr>
        <p:spPr>
          <a:xfrm>
            <a:off x="79780" y="2564904"/>
            <a:ext cx="9036496" cy="1682577"/>
          </a:xfrm>
          <a:prstGeom prst="rect">
            <a:avLst/>
          </a:prstGeom>
          <a:noFill/>
        </p:spPr>
        <p:txBody>
          <a:bodyPr wrap="square" rtlCol="0">
            <a:spAutoFit/>
          </a:bodyPr>
          <a:lstStyle/>
          <a:p>
            <a:pPr>
              <a:lnSpc>
                <a:spcPct val="150000"/>
              </a:lnSpc>
            </a:pPr>
            <a:r>
              <a:rPr lang="en-US" altLang="zh-CN" sz="2400" b="1" dirty="0"/>
              <a:t>    </a:t>
            </a:r>
            <a:r>
              <a:rPr lang="en-US" altLang="zh-CN" sz="2400" b="1" dirty="0" err="1"/>
              <a:t>数字信号是连续波形（例如正弦波和</a:t>
            </a:r>
            <a:r>
              <a:rPr lang="zh-CN" altLang="en-US" sz="2400" b="1" dirty="0"/>
              <a:t>多频声信号</a:t>
            </a:r>
            <a:r>
              <a:rPr lang="en-US" altLang="zh-CN" sz="2400" b="1" dirty="0"/>
              <a:t>）</a:t>
            </a:r>
            <a:r>
              <a:rPr lang="en-US" altLang="zh-CN" sz="2400" b="1" dirty="0" err="1"/>
              <a:t>的数字化表示</a:t>
            </a:r>
            <a:r>
              <a:rPr lang="en-US" altLang="zh-CN" sz="2400" b="1" dirty="0"/>
              <a:t>。 </a:t>
            </a:r>
            <a:r>
              <a:rPr lang="en-US" altLang="zh-CN" sz="2400" b="1" dirty="0" err="1"/>
              <a:t>数字信号与数字矢量的不同之处在于，它们通常</a:t>
            </a:r>
            <a:r>
              <a:rPr lang="zh-CN" altLang="en-US" sz="2400" b="1" dirty="0"/>
              <a:t>还表达</a:t>
            </a:r>
            <a:r>
              <a:rPr lang="en-US" altLang="zh-CN" sz="2400" b="1" dirty="0" err="1"/>
              <a:t>模拟信息，而不</a:t>
            </a:r>
            <a:r>
              <a:rPr lang="zh-CN" altLang="en-US" sz="2400" b="1" dirty="0"/>
              <a:t>仅仅是</a:t>
            </a:r>
            <a:r>
              <a:rPr lang="en-US" altLang="zh-CN" sz="2400" b="1" dirty="0" err="1"/>
              <a:t>数字信息</a:t>
            </a:r>
            <a:r>
              <a:rPr lang="en-US" altLang="zh-CN" sz="2400" b="1" dirty="0"/>
              <a:t>。</a:t>
            </a:r>
          </a:p>
        </p:txBody>
      </p:sp>
    </p:spTree>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98127"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3" name="标题 1"/>
          <p:cNvSpPr txBox="1"/>
          <p:nvPr/>
        </p:nvSpPr>
        <p:spPr bwMode="auto">
          <a:xfrm>
            <a:off x="539552" y="4508399"/>
            <a:ext cx="61926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kern="0" dirty="0">
                <a:solidFill>
                  <a:srgbClr val="7030A0"/>
                </a:solidFill>
                <a:latin typeface="Comic Sans MS" panose="030F0702030302020204" pitchFamily="66" charset="0"/>
                <a:ea typeface="隶书" panose="02010509060101010101" pitchFamily="49" charset="-122"/>
                <a:sym typeface="+mn-ea"/>
              </a:rPr>
              <a:t>捕获（采集）存储器</a:t>
            </a:r>
            <a:endParaRPr lang="en-US" altLang="zh-CN" sz="3600" kern="0" dirty="0">
              <a:solidFill>
                <a:srgbClr val="7030A0"/>
              </a:solidFill>
              <a:latin typeface="Comic Sans MS" panose="030F0702030302020204" pitchFamily="66" charset="0"/>
              <a:ea typeface="隶书" panose="02010509060101010101" pitchFamily="49" charset="-122"/>
            </a:endParaRPr>
          </a:p>
        </p:txBody>
      </p:sp>
      <p:sp>
        <p:nvSpPr>
          <p:cNvPr id="2" name="文本框 1"/>
          <p:cNvSpPr txBox="1"/>
          <p:nvPr/>
        </p:nvSpPr>
        <p:spPr>
          <a:xfrm>
            <a:off x="179512" y="5373216"/>
            <a:ext cx="9036496" cy="1128579"/>
          </a:xfrm>
          <a:prstGeom prst="rect">
            <a:avLst/>
          </a:prstGeom>
          <a:noFill/>
        </p:spPr>
        <p:txBody>
          <a:bodyPr wrap="square" rtlCol="0">
            <a:spAutoFit/>
          </a:bodyPr>
          <a:lstStyle/>
          <a:p>
            <a:pPr>
              <a:lnSpc>
                <a:spcPct val="150000"/>
              </a:lnSpc>
            </a:pPr>
            <a:r>
              <a:rPr lang="en-US" altLang="zh-CN" sz="2400" b="1" dirty="0"/>
              <a:t>    </a:t>
            </a:r>
            <a:r>
              <a:rPr lang="zh-CN" altLang="en-US" sz="2400" b="1" dirty="0"/>
              <a:t>例如</a:t>
            </a:r>
            <a:r>
              <a:rPr lang="en-US" altLang="zh-CN" sz="2400" b="1" dirty="0" err="1"/>
              <a:t>ADC之类的</a:t>
            </a:r>
            <a:r>
              <a:rPr lang="zh-CN" altLang="en-US" sz="2400" b="1" dirty="0"/>
              <a:t>器件</a:t>
            </a:r>
            <a:r>
              <a:rPr lang="en-US" altLang="zh-CN" sz="2400" b="1" dirty="0" err="1"/>
              <a:t>会产生一系列数字化的波形样本，这些样本</a:t>
            </a:r>
            <a:r>
              <a:rPr lang="zh-CN" altLang="en-US" sz="2400" b="1" dirty="0"/>
              <a:t>数据</a:t>
            </a:r>
            <a:r>
              <a:rPr lang="en-US" altLang="zh-CN" sz="2400" b="1" dirty="0"/>
              <a:t>必须被捕获并存储到称为</a:t>
            </a:r>
            <a:r>
              <a:rPr lang="zh-CN" altLang="en-US" sz="2400" b="1" dirty="0"/>
              <a:t>捕获</a:t>
            </a:r>
            <a:r>
              <a:rPr lang="en-US" altLang="zh-CN" sz="2400" b="1" dirty="0"/>
              <a:t>存储器的一组存储器中。</a:t>
            </a:r>
          </a:p>
        </p:txBody>
      </p:sp>
      <p:sp>
        <p:nvSpPr>
          <p:cNvPr id="5" name="标题 1"/>
          <p:cNvSpPr txBox="1"/>
          <p:nvPr/>
        </p:nvSpPr>
        <p:spPr bwMode="auto">
          <a:xfrm>
            <a:off x="395536" y="1114723"/>
            <a:ext cx="61926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600" kern="0" dirty="0">
                <a:solidFill>
                  <a:srgbClr val="7030A0"/>
                </a:solidFill>
                <a:latin typeface="Comic Sans MS" panose="030F0702030302020204" pitchFamily="66" charset="0"/>
                <a:ea typeface="隶书" panose="02010509060101010101" pitchFamily="49" charset="-122"/>
              </a:rPr>
              <a:t>源存储器</a:t>
            </a:r>
          </a:p>
        </p:txBody>
      </p:sp>
      <p:sp>
        <p:nvSpPr>
          <p:cNvPr id="7" name="文本框 6"/>
          <p:cNvSpPr txBox="1"/>
          <p:nvPr/>
        </p:nvSpPr>
        <p:spPr>
          <a:xfrm>
            <a:off x="179512" y="1958787"/>
            <a:ext cx="8673120" cy="2236574"/>
          </a:xfrm>
          <a:prstGeom prst="rect">
            <a:avLst/>
          </a:prstGeom>
          <a:noFill/>
        </p:spPr>
        <p:txBody>
          <a:bodyPr wrap="square" rtlCol="0">
            <a:spAutoFit/>
          </a:bodyPr>
          <a:lstStyle/>
          <a:p>
            <a:pPr>
              <a:lnSpc>
                <a:spcPct val="150000"/>
              </a:lnSpc>
            </a:pPr>
            <a:r>
              <a:rPr lang="en-US" altLang="zh-CN" sz="2400" b="1" dirty="0"/>
              <a:t>    </a:t>
            </a:r>
            <a:r>
              <a:rPr lang="en-US" altLang="zh-CN" sz="2400" b="1" dirty="0" err="1"/>
              <a:t>数字信号样本存储在称为源存储器的数字子系统存储</a:t>
            </a:r>
            <a:r>
              <a:rPr lang="zh-CN" altLang="en-US" sz="2400" b="1" dirty="0"/>
              <a:t>器</a:t>
            </a:r>
            <a:r>
              <a:rPr lang="en-US" altLang="zh-CN" sz="2400" b="1" dirty="0"/>
              <a:t>中。 </a:t>
            </a:r>
            <a:r>
              <a:rPr lang="en-US" altLang="zh-CN" sz="2400" b="1" dirty="0" err="1"/>
              <a:t>数字帧数据存储在矢量存储器中。为每个循环</a:t>
            </a:r>
            <a:r>
              <a:rPr lang="zh-CN" altLang="en-US" sz="2400" b="1" dirty="0"/>
              <a:t>产生</a:t>
            </a:r>
            <a:r>
              <a:rPr lang="en-US" altLang="zh-CN" sz="2400" b="1" dirty="0"/>
              <a:t>带有新样本的重复帧，在执行数字模式时，实时将</a:t>
            </a:r>
            <a:r>
              <a:rPr lang="zh-CN" altLang="en-US" sz="2400" b="1" dirty="0"/>
              <a:t>矢</a:t>
            </a:r>
            <a:r>
              <a:rPr lang="en-US" altLang="zh-CN" sz="2400" b="1" dirty="0" err="1"/>
              <a:t>量存储器和源存储器的内容</a:t>
            </a:r>
            <a:r>
              <a:rPr lang="zh-CN" altLang="en-US" sz="2400" b="1" dirty="0"/>
              <a:t>合成</a:t>
            </a:r>
            <a:r>
              <a:rPr lang="en-US" altLang="zh-CN" sz="2400" b="1" dirty="0" err="1"/>
              <a:t>在一起</a:t>
            </a:r>
            <a:r>
              <a:rPr lang="en-US" altLang="zh-CN" sz="2400" b="1" dirty="0"/>
              <a:t>。</a:t>
            </a:r>
          </a:p>
        </p:txBody>
      </p:sp>
    </p:spTree>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98127"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755576" y="1114723"/>
            <a:ext cx="583264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defPPr>
              <a:defRPr lang="en-US"/>
            </a:defPPr>
            <a:lvl1pPr marL="342900" indent="-342900">
              <a:lnSpc>
                <a:spcPct val="90000"/>
              </a:lnSpc>
              <a:defRPr sz="3600" b="0" kern="0">
                <a:solidFill>
                  <a:srgbClr val="7030A0"/>
                </a:solidFill>
                <a:latin typeface="Comic Sans MS" panose="030F0702030302020204" pitchFamily="66" charset="0"/>
                <a:ea typeface="隶书" panose="02010509060101010101" pitchFamily="49" charset="-122"/>
                <a:cs typeface="+mj-cs"/>
              </a:defRPr>
            </a:lvl1pPr>
            <a:lvl2pPr>
              <a:lnSpc>
                <a:spcPct val="90000"/>
              </a:lnSpc>
              <a:defRPr sz="4000" b="1">
                <a:solidFill>
                  <a:srgbClr val="C8836F"/>
                </a:solidFill>
                <a:ea typeface="楷体_GB2312" pitchFamily="49" charset="-122"/>
              </a:defRPr>
            </a:lvl2pPr>
            <a:lvl3pPr>
              <a:lnSpc>
                <a:spcPct val="90000"/>
              </a:lnSpc>
              <a:defRPr sz="4000" b="1">
                <a:solidFill>
                  <a:srgbClr val="C8836F"/>
                </a:solidFill>
                <a:ea typeface="楷体_GB2312" pitchFamily="49" charset="-122"/>
              </a:defRPr>
            </a:lvl3pPr>
            <a:lvl4pPr>
              <a:lnSpc>
                <a:spcPct val="90000"/>
              </a:lnSpc>
              <a:defRPr sz="4000" b="1">
                <a:solidFill>
                  <a:srgbClr val="C8836F"/>
                </a:solidFill>
                <a:ea typeface="楷体_GB2312" pitchFamily="49" charset="-122"/>
              </a:defRPr>
            </a:lvl4pPr>
            <a:lvl5pPr>
              <a:lnSpc>
                <a:spcPct val="90000"/>
              </a:lnSpc>
              <a:defRPr sz="4000" b="1">
                <a:solidFill>
                  <a:srgbClr val="C8836F"/>
                </a:solidFill>
                <a:ea typeface="楷体_GB2312" pitchFamily="49" charset="-122"/>
              </a:defRPr>
            </a:lvl5pPr>
            <a:lvl6pPr marL="457200" eaLnBrk="0" fontAlgn="base" hangingPunct="0">
              <a:lnSpc>
                <a:spcPct val="90000"/>
              </a:lnSpc>
              <a:spcBef>
                <a:spcPct val="0"/>
              </a:spcBef>
              <a:spcAft>
                <a:spcPct val="0"/>
              </a:spcAft>
              <a:defRPr sz="4000" b="1">
                <a:solidFill>
                  <a:srgbClr val="C8836F"/>
                </a:solidFill>
                <a:ea typeface="楷体_GB2312" pitchFamily="49" charset="-122"/>
              </a:defRPr>
            </a:lvl6pPr>
            <a:lvl7pPr marL="914400" eaLnBrk="0" fontAlgn="base" hangingPunct="0">
              <a:lnSpc>
                <a:spcPct val="90000"/>
              </a:lnSpc>
              <a:spcBef>
                <a:spcPct val="0"/>
              </a:spcBef>
              <a:spcAft>
                <a:spcPct val="0"/>
              </a:spcAft>
              <a:defRPr sz="4000" b="1">
                <a:solidFill>
                  <a:srgbClr val="C8836F"/>
                </a:solidFill>
                <a:ea typeface="楷体_GB2312" pitchFamily="49" charset="-122"/>
              </a:defRPr>
            </a:lvl7pPr>
            <a:lvl8pPr marL="1371600" eaLnBrk="0" fontAlgn="base" hangingPunct="0">
              <a:lnSpc>
                <a:spcPct val="90000"/>
              </a:lnSpc>
              <a:spcBef>
                <a:spcPct val="0"/>
              </a:spcBef>
              <a:spcAft>
                <a:spcPct val="0"/>
              </a:spcAft>
              <a:defRPr sz="4000" b="1">
                <a:solidFill>
                  <a:srgbClr val="C8836F"/>
                </a:solidFill>
                <a:ea typeface="楷体_GB2312" pitchFamily="49" charset="-122"/>
              </a:defRPr>
            </a:lvl8pPr>
            <a:lvl9pPr marL="1828800" eaLnBrk="0" fontAlgn="base" hangingPunct="0">
              <a:lnSpc>
                <a:spcPct val="90000"/>
              </a:lnSpc>
              <a:spcBef>
                <a:spcPct val="0"/>
              </a:spcBef>
              <a:spcAft>
                <a:spcPct val="0"/>
              </a:spcAft>
              <a:defRPr sz="4000" b="1">
                <a:solidFill>
                  <a:srgbClr val="C8836F"/>
                </a:solidFill>
                <a:ea typeface="楷体_GB2312" pitchFamily="49" charset="-122"/>
              </a:defRPr>
            </a:lvl9pPr>
          </a:lstStyle>
          <a:p>
            <a:r>
              <a:rPr lang="en-US" altLang="zh-CN" b="1" dirty="0" err="1">
                <a:sym typeface="+mn-ea"/>
              </a:rPr>
              <a:t>针卡</a:t>
            </a:r>
            <a:r>
              <a:rPr lang="zh-CN" altLang="en-US" b="1" dirty="0">
                <a:sym typeface="+mn-ea"/>
              </a:rPr>
              <a:t>（引脚驱动器）</a:t>
            </a:r>
            <a:endParaRPr lang="en-US" altLang="zh-CN" b="1" dirty="0">
              <a:sym typeface="+mn-ea"/>
            </a:endParaRPr>
          </a:p>
        </p:txBody>
      </p:sp>
      <p:sp>
        <p:nvSpPr>
          <p:cNvPr id="7" name="文本框 6"/>
          <p:cNvSpPr txBox="1"/>
          <p:nvPr/>
        </p:nvSpPr>
        <p:spPr>
          <a:xfrm>
            <a:off x="179512" y="1958787"/>
            <a:ext cx="8856984" cy="2236574"/>
          </a:xfrm>
          <a:prstGeom prst="rect">
            <a:avLst/>
          </a:prstGeom>
          <a:noFill/>
        </p:spPr>
        <p:txBody>
          <a:bodyPr wrap="square" rtlCol="0">
            <a:spAutoFit/>
          </a:bodyPr>
          <a:lstStyle/>
          <a:p>
            <a:pPr>
              <a:lnSpc>
                <a:spcPct val="150000"/>
              </a:lnSpc>
            </a:pPr>
            <a:r>
              <a:rPr lang="en-US" altLang="zh-CN" sz="2400" b="1" dirty="0"/>
              <a:t>    </a:t>
            </a:r>
            <a:r>
              <a:rPr lang="zh-CN" altLang="en-US" sz="2400" b="1" dirty="0"/>
              <a:t>一个</a:t>
            </a:r>
            <a:r>
              <a:rPr lang="en-US" altLang="zh-CN" sz="2400" b="1" dirty="0" err="1"/>
              <a:t>针卡</a:t>
            </a:r>
            <a:r>
              <a:rPr lang="zh-CN" altLang="en-US" sz="2400" b="1" dirty="0"/>
              <a:t>电路板</a:t>
            </a:r>
            <a:r>
              <a:rPr lang="en-US" altLang="zh-CN" sz="2400" b="1" dirty="0" err="1"/>
              <a:t>实际上可能包含多个通道</a:t>
            </a:r>
            <a:r>
              <a:rPr lang="zh-CN" altLang="en-US" sz="2400" b="1" dirty="0"/>
              <a:t>的电路</a:t>
            </a:r>
            <a:r>
              <a:rPr lang="en-US" altLang="zh-CN" sz="2400" b="1" dirty="0"/>
              <a:t>。 每个通道的电路均包括一个可编程驱动器，一个可编程比较器，各种继电器，动态电流负载电路，以及驱动</a:t>
            </a:r>
            <a:r>
              <a:rPr lang="zh-CN" altLang="en-US" sz="2400" b="1" dirty="0"/>
              <a:t>和接收</a:t>
            </a:r>
            <a:r>
              <a:rPr lang="en-US" altLang="zh-CN" sz="2400" b="1" dirty="0"/>
              <a:t>DUT信号的其他</a:t>
            </a:r>
            <a:r>
              <a:rPr lang="zh-CN" altLang="en-US" sz="2400" b="1" dirty="0"/>
              <a:t>必要电路</a:t>
            </a:r>
            <a:r>
              <a:rPr lang="en-US" altLang="zh-CN" sz="2400" b="1" dirty="0"/>
              <a:t>。</a:t>
            </a:r>
          </a:p>
        </p:txBody>
      </p:sp>
    </p:spTree>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27584" y="797134"/>
            <a:ext cx="3600400" cy="584775"/>
          </a:xfrm>
          <a:prstGeom prst="rect">
            <a:avLst/>
          </a:prstGeom>
          <a:noFill/>
        </p:spPr>
        <p:txBody>
          <a:bodyPr wrap="square" rtlCol="0">
            <a:spAutoFit/>
          </a:bodyPr>
          <a:lstStyle/>
          <a:p>
            <a:pPr algn="ctr"/>
            <a:r>
              <a:rPr lang="en-US" altLang="zh-CN" sz="3200" b="1" dirty="0">
                <a:solidFill>
                  <a:srgbClr val="7030A0"/>
                </a:solidFill>
              </a:rPr>
              <a:t>Pin Driver</a:t>
            </a:r>
            <a:endParaRPr lang="zh-CN" altLang="en-US" sz="3200" b="1" dirty="0">
              <a:solidFill>
                <a:srgbClr val="7030A0"/>
              </a:solidFill>
            </a:endParaRPr>
          </a:p>
        </p:txBody>
      </p:sp>
      <p:pic>
        <p:nvPicPr>
          <p:cNvPr id="16" name="图片 15"/>
          <p:cNvPicPr>
            <a:picLocks noChangeAspect="1"/>
          </p:cNvPicPr>
          <p:nvPr/>
        </p:nvPicPr>
        <p:blipFill>
          <a:blip r:embed="rId2"/>
          <a:stretch>
            <a:fillRect/>
          </a:stretch>
        </p:blipFill>
        <p:spPr>
          <a:xfrm>
            <a:off x="573532" y="1435512"/>
            <a:ext cx="8280920" cy="4947074"/>
          </a:xfrm>
          <a:prstGeom prst="rect">
            <a:avLst/>
          </a:prstGeom>
        </p:spPr>
      </p:pic>
      <p:sp>
        <p:nvSpPr>
          <p:cNvPr id="17" name="椭圆形标注 16"/>
          <p:cNvSpPr/>
          <p:nvPr/>
        </p:nvSpPr>
        <p:spPr>
          <a:xfrm>
            <a:off x="6948263" y="825299"/>
            <a:ext cx="1584077" cy="587478"/>
          </a:xfrm>
          <a:prstGeom prst="wedgeEllipseCallout">
            <a:avLst>
              <a:gd name="adj1" fmla="val -109216"/>
              <a:gd name="adj2" fmla="val 26194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ON/OFF</a:t>
            </a:r>
            <a:endParaRPr lang="zh-CN" altLang="en-US" b="1" dirty="0">
              <a:solidFill>
                <a:srgbClr val="000000"/>
              </a:solidFill>
            </a:endParaRPr>
          </a:p>
        </p:txBody>
      </p:sp>
      <p:sp>
        <p:nvSpPr>
          <p:cNvPr id="8" name="标题 1"/>
          <p:cNvSpPr txBox="1"/>
          <p:nvPr/>
        </p:nvSpPr>
        <p:spPr bwMode="auto">
          <a:xfrm>
            <a:off x="2229815" y="-2877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68496" y="692696"/>
            <a:ext cx="5503052" cy="5902128"/>
          </a:xfrm>
          <a:prstGeom prst="rect">
            <a:avLst/>
          </a:prstGeom>
        </p:spPr>
      </p:pic>
      <p:sp>
        <p:nvSpPr>
          <p:cNvPr id="5" name="圆角矩形标注 4"/>
          <p:cNvSpPr/>
          <p:nvPr/>
        </p:nvSpPr>
        <p:spPr>
          <a:xfrm>
            <a:off x="539552" y="1484784"/>
            <a:ext cx="1152128" cy="864096"/>
          </a:xfrm>
          <a:prstGeom prst="wedgeRoundRectCallout">
            <a:avLst>
              <a:gd name="adj1" fmla="val 128073"/>
              <a:gd name="adj2" fmla="val 70563"/>
              <a:gd name="adj3" fmla="val 16667"/>
            </a:avLst>
          </a:prstGeom>
          <a:noFill/>
          <a:ln>
            <a:solidFill>
              <a:srgbClr val="FF3300"/>
            </a:solid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Data Out</a:t>
            </a:r>
            <a:endParaRPr lang="zh-CN" altLang="en-US" b="1" dirty="0">
              <a:solidFill>
                <a:srgbClr val="000000"/>
              </a:solidFill>
            </a:endParaRPr>
          </a:p>
        </p:txBody>
      </p:sp>
      <p:sp>
        <p:nvSpPr>
          <p:cNvPr id="13" name="圆角矩形标注 12"/>
          <p:cNvSpPr/>
          <p:nvPr/>
        </p:nvSpPr>
        <p:spPr>
          <a:xfrm>
            <a:off x="364512" y="2564904"/>
            <a:ext cx="1152128" cy="864096"/>
          </a:xfrm>
          <a:prstGeom prst="wedgeRoundRectCallout">
            <a:avLst>
              <a:gd name="adj1" fmla="val 140922"/>
              <a:gd name="adj2" fmla="val -11071"/>
              <a:gd name="adj3" fmla="val 16667"/>
            </a:avLst>
          </a:prstGeom>
          <a:noFill/>
          <a:ln>
            <a:solidFill>
              <a:srgbClr val="FF3300"/>
            </a:solid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On/Off</a:t>
            </a:r>
            <a:endParaRPr lang="zh-CN" altLang="en-US" b="1" dirty="0">
              <a:solidFill>
                <a:srgbClr val="000000"/>
              </a:solidFill>
            </a:endParaRPr>
          </a:p>
        </p:txBody>
      </p:sp>
      <p:sp>
        <p:nvSpPr>
          <p:cNvPr id="14" name="圆角矩形标注 13"/>
          <p:cNvSpPr/>
          <p:nvPr/>
        </p:nvSpPr>
        <p:spPr>
          <a:xfrm>
            <a:off x="179512" y="3861048"/>
            <a:ext cx="1152128" cy="864096"/>
          </a:xfrm>
          <a:prstGeom prst="wedgeRoundRectCallout">
            <a:avLst>
              <a:gd name="adj1" fmla="val 149237"/>
              <a:gd name="adj2" fmla="val -22157"/>
              <a:gd name="adj3" fmla="val 16667"/>
            </a:avLst>
          </a:prstGeom>
          <a:noFill/>
          <a:ln>
            <a:solidFill>
              <a:srgbClr val="FF3300"/>
            </a:solid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Data In</a:t>
            </a:r>
            <a:endParaRPr lang="zh-CN" altLang="en-US" b="1" dirty="0">
              <a:solidFill>
                <a:srgbClr val="000000"/>
              </a:solidFill>
            </a:endParaRPr>
          </a:p>
        </p:txBody>
      </p:sp>
      <p:sp>
        <p:nvSpPr>
          <p:cNvPr id="15" name="圆角矩形标注 14"/>
          <p:cNvSpPr/>
          <p:nvPr/>
        </p:nvSpPr>
        <p:spPr>
          <a:xfrm>
            <a:off x="7771276" y="1268760"/>
            <a:ext cx="1152128" cy="864096"/>
          </a:xfrm>
          <a:prstGeom prst="wedgeRoundRectCallout">
            <a:avLst>
              <a:gd name="adj1" fmla="val -56359"/>
              <a:gd name="adj2" fmla="val 98782"/>
              <a:gd name="adj3" fmla="val 16667"/>
            </a:avLst>
          </a:prstGeom>
          <a:noFill/>
          <a:ln>
            <a:solidFill>
              <a:srgbClr val="FF3300"/>
            </a:solid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Pin Out</a:t>
            </a:r>
            <a:endParaRPr lang="zh-CN" altLang="en-US" b="1" dirty="0">
              <a:solidFill>
                <a:srgbClr val="000000"/>
              </a:solidFill>
            </a:endParaRPr>
          </a:p>
        </p:txBody>
      </p:sp>
      <p:sp>
        <p:nvSpPr>
          <p:cNvPr id="7" name="文本框 6"/>
          <p:cNvSpPr txBox="1"/>
          <p:nvPr/>
        </p:nvSpPr>
        <p:spPr>
          <a:xfrm>
            <a:off x="782878" y="6102909"/>
            <a:ext cx="2016224" cy="461665"/>
          </a:xfrm>
          <a:prstGeom prst="rect">
            <a:avLst/>
          </a:prstGeom>
          <a:noFill/>
        </p:spPr>
        <p:txBody>
          <a:bodyPr wrap="square" rtlCol="0">
            <a:spAutoFit/>
          </a:bodyPr>
          <a:lstStyle/>
          <a:p>
            <a:pPr algn="ctr"/>
            <a:r>
              <a:rPr lang="en-US" altLang="zh-CN" sz="2400" b="1" dirty="0"/>
              <a:t>Pin Driver</a:t>
            </a:r>
            <a:endParaRPr lang="zh-CN" altLang="en-US" sz="2400" b="1" dirty="0"/>
          </a:p>
        </p:txBody>
      </p:sp>
      <p:sp>
        <p:nvSpPr>
          <p:cNvPr id="9" name="标题 1"/>
          <p:cNvSpPr txBox="1"/>
          <p:nvPr/>
        </p:nvSpPr>
        <p:spPr bwMode="auto">
          <a:xfrm>
            <a:off x="3059832" y="8807"/>
            <a:ext cx="5760640" cy="75589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395535" y="1114723"/>
            <a:ext cx="8208813"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600" kern="0" dirty="0">
                <a:solidFill>
                  <a:srgbClr val="7030A0"/>
                </a:solidFill>
                <a:latin typeface="Comic Sans MS" panose="030F0702030302020204" pitchFamily="66" charset="0"/>
                <a:ea typeface="隶书" panose="02010509060101010101" pitchFamily="49" charset="-122"/>
              </a:rPr>
              <a:t>定时和格式化电路</a:t>
            </a:r>
          </a:p>
        </p:txBody>
      </p:sp>
      <p:sp>
        <p:nvSpPr>
          <p:cNvPr id="7" name="文本框 6"/>
          <p:cNvSpPr txBox="1"/>
          <p:nvPr/>
        </p:nvSpPr>
        <p:spPr>
          <a:xfrm>
            <a:off x="179512" y="1958787"/>
            <a:ext cx="8856984" cy="2790572"/>
          </a:xfrm>
          <a:prstGeom prst="rect">
            <a:avLst/>
          </a:prstGeom>
          <a:noFill/>
        </p:spPr>
        <p:txBody>
          <a:bodyPr wrap="square" rtlCol="0">
            <a:spAutoFit/>
          </a:bodyPr>
          <a:lstStyle/>
          <a:p>
            <a:pPr>
              <a:lnSpc>
                <a:spcPct val="150000"/>
              </a:lnSpc>
            </a:pPr>
            <a:r>
              <a:rPr lang="en-US" altLang="zh-CN" sz="2400" b="1" dirty="0"/>
              <a:t>    </a:t>
            </a:r>
            <a:r>
              <a:rPr lang="en-US" altLang="zh-CN" sz="2400" b="1" dirty="0" err="1"/>
              <a:t>ATE测试人员</a:t>
            </a:r>
            <a:r>
              <a:rPr lang="zh-CN" altLang="en-US" sz="2400" b="1" dirty="0"/>
              <a:t>使用</a:t>
            </a:r>
            <a:r>
              <a:rPr lang="en-US" altLang="zh-CN" sz="2400" b="1" dirty="0"/>
              <a:t>1和0</a:t>
            </a:r>
            <a:r>
              <a:rPr lang="zh-CN" altLang="en-US" sz="2400" b="1" dirty="0"/>
              <a:t>按照一定的时序和格式</a:t>
            </a:r>
            <a:r>
              <a:rPr lang="en-US" altLang="zh-CN" sz="2400" b="1" dirty="0" err="1"/>
              <a:t>创建复杂的数字波形，同时</a:t>
            </a:r>
            <a:r>
              <a:rPr lang="zh-CN" altLang="en-US" sz="2400" b="1" dirty="0"/>
              <a:t>尽量减少</a:t>
            </a:r>
            <a:r>
              <a:rPr lang="en-US" altLang="zh-CN" sz="2400" b="1" dirty="0"/>
              <a:t>存储在存储器中的1和0的数量。     </a:t>
            </a:r>
          </a:p>
          <a:p>
            <a:pPr>
              <a:lnSpc>
                <a:spcPct val="150000"/>
              </a:lnSpc>
            </a:pPr>
            <a:r>
              <a:rPr lang="en-US" altLang="zh-CN" sz="2400" b="1" dirty="0"/>
              <a:t>    定时和格式化是数据压缩和解压缩的一种</a:t>
            </a:r>
            <a:r>
              <a:rPr lang="zh-CN" altLang="en-US" sz="2400" b="1" dirty="0"/>
              <a:t>方式</a:t>
            </a:r>
            <a:r>
              <a:rPr lang="en-US" altLang="zh-CN" sz="2400" b="1" dirty="0"/>
              <a:t>。 图</a:t>
            </a:r>
            <a:r>
              <a:rPr lang="zh-CN" altLang="en-US" sz="2400" b="1" dirty="0"/>
              <a:t>形</a:t>
            </a:r>
            <a:r>
              <a:rPr lang="en-US" altLang="zh-CN" sz="2400" b="1" dirty="0" err="1"/>
              <a:t>数据是使用ATE测试仪的格式化硬件格式化的，该硬件通常位于测试仪主机内部或测试头中的</a:t>
            </a:r>
            <a:r>
              <a:rPr lang="zh-CN" altLang="en-US" sz="2400" b="1" dirty="0"/>
              <a:t>针卡电路中</a:t>
            </a:r>
            <a:r>
              <a:rPr lang="en-US" altLang="zh-CN" sz="2400" b="1" dirty="0"/>
              <a:t>。</a:t>
            </a:r>
          </a:p>
        </p:txBody>
      </p:sp>
    </p:spTree>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71600" y="1412775"/>
            <a:ext cx="112772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58691" y="1669743"/>
          <a:ext cx="7649999" cy="3168352"/>
        </p:xfrm>
        <a:graphic>
          <a:graphicData uri="http://schemas.openxmlformats.org/presentationml/2006/ole">
            <mc:AlternateContent xmlns:mc="http://schemas.openxmlformats.org/markup-compatibility/2006">
              <mc:Choice xmlns:v="urn:schemas-microsoft-com:vml" Requires="v">
                <p:oleObj spid="_x0000_s129049" name="Visio" r:id="rId3" imgW="4724400" imgH="1964055" progId="Visio.Drawing.11">
                  <p:embed/>
                </p:oleObj>
              </mc:Choice>
              <mc:Fallback>
                <p:oleObj name="Visio" r:id="rId3" imgW="4724400" imgH="1964055"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91" y="1669743"/>
                        <a:ext cx="7649999" cy="3168352"/>
                      </a:xfrm>
                      <a:prstGeom prst="rect">
                        <a:avLst/>
                      </a:prstGeom>
                      <a:noFill/>
                    </p:spPr>
                  </p:pic>
                </p:oleObj>
              </mc:Fallback>
            </mc:AlternateContent>
          </a:graphicData>
        </a:graphic>
      </p:graphicFrame>
      <p:pic>
        <p:nvPicPr>
          <p:cNvPr id="9" name="图片 8"/>
          <p:cNvPicPr>
            <a:picLocks noChangeAspect="1"/>
          </p:cNvPicPr>
          <p:nvPr/>
        </p:nvPicPr>
        <p:blipFill>
          <a:blip r:embed="rId5"/>
          <a:stretch>
            <a:fillRect/>
          </a:stretch>
        </p:blipFill>
        <p:spPr>
          <a:xfrm>
            <a:off x="683568" y="5188257"/>
            <a:ext cx="8043215" cy="1263381"/>
          </a:xfrm>
          <a:prstGeom prst="rect">
            <a:avLst/>
          </a:prstGeom>
        </p:spPr>
      </p:pic>
      <p:sp>
        <p:nvSpPr>
          <p:cNvPr id="10" name="标题 1"/>
          <p:cNvSpPr txBox="1"/>
          <p:nvPr/>
        </p:nvSpPr>
        <p:spPr bwMode="auto">
          <a:xfrm>
            <a:off x="1043608" y="833588"/>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r>
              <a:rPr lang="zh-CN" altLang="en-US" sz="3600" kern="0" dirty="0">
                <a:solidFill>
                  <a:srgbClr val="7030A0"/>
                </a:solidFill>
                <a:latin typeface="Comic Sans MS" panose="030F0702030302020204" pitchFamily="66" charset="0"/>
                <a:ea typeface="隶书" panose="02010509060101010101" pitchFamily="49" charset="-122"/>
              </a:rPr>
              <a:t>数字信号</a:t>
            </a:r>
          </a:p>
        </p:txBody>
      </p:sp>
      <p:sp>
        <p:nvSpPr>
          <p:cNvPr id="7" name="标题 1"/>
          <p:cNvSpPr txBox="1"/>
          <p:nvPr/>
        </p:nvSpPr>
        <p:spPr bwMode="auto">
          <a:xfrm>
            <a:off x="2709317" y="96"/>
            <a:ext cx="5904557"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504" y="1412776"/>
            <a:ext cx="9036496" cy="5184576"/>
          </a:xfrm>
          <a:prstGeom prst="rect">
            <a:avLst/>
          </a:prstGeom>
        </p:spPr>
      </p:pic>
      <p:sp>
        <p:nvSpPr>
          <p:cNvPr id="2" name="文本框 1"/>
          <p:cNvSpPr txBox="1"/>
          <p:nvPr/>
        </p:nvSpPr>
        <p:spPr>
          <a:xfrm>
            <a:off x="1277380" y="932059"/>
            <a:ext cx="6696744" cy="369332"/>
          </a:xfrm>
          <a:prstGeom prst="rect">
            <a:avLst/>
          </a:prstGeom>
          <a:noFill/>
        </p:spPr>
        <p:txBody>
          <a:bodyPr wrap="square" rtlCol="0">
            <a:spAutoFit/>
          </a:bodyPr>
          <a:lstStyle/>
          <a:p>
            <a:r>
              <a:rPr lang="en-US" altLang="zh-CN" dirty="0"/>
              <a:t>D0:On   D1:Data Start     D2:Data End   D3:Off</a:t>
            </a:r>
            <a:endParaRPr lang="zh-CN" altLang="en-US" dirty="0"/>
          </a:p>
        </p:txBody>
      </p:sp>
      <p:sp>
        <p:nvSpPr>
          <p:cNvPr id="5" name="标题 1"/>
          <p:cNvSpPr txBox="1"/>
          <p:nvPr/>
        </p:nvSpPr>
        <p:spPr bwMode="auto">
          <a:xfrm>
            <a:off x="2708682" y="96"/>
            <a:ext cx="5904557"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2060848"/>
            <a:ext cx="6094599" cy="3228686"/>
          </a:xfrm>
          <a:prstGeom prst="rect">
            <a:avLst/>
          </a:prstGeom>
        </p:spPr>
      </p:pic>
      <p:sp>
        <p:nvSpPr>
          <p:cNvPr id="4" name="标题 1"/>
          <p:cNvSpPr txBox="1"/>
          <p:nvPr/>
        </p:nvSpPr>
        <p:spPr bwMode="auto">
          <a:xfrm>
            <a:off x="2718207" y="96"/>
            <a:ext cx="5904557"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019078" y="-174"/>
            <a:ext cx="734481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grpSp>
        <p:nvGrpSpPr>
          <p:cNvPr id="3" name="组合 2"/>
          <p:cNvGrpSpPr/>
          <p:nvPr/>
        </p:nvGrpSpPr>
        <p:grpSpPr>
          <a:xfrm>
            <a:off x="-1988" y="1262116"/>
            <a:ext cx="9145988" cy="5479252"/>
            <a:chOff x="107504" y="1190108"/>
            <a:chExt cx="8745747" cy="5479252"/>
          </a:xfrm>
        </p:grpSpPr>
        <p:pic>
          <p:nvPicPr>
            <p:cNvPr id="4" name="Picture 2" descr="G:\系统组成图修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0108"/>
              <a:ext cx="8642948" cy="54792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
            <p:cNvSpPr txBox="1"/>
            <p:nvPr/>
          </p:nvSpPr>
          <p:spPr bwMode="auto">
            <a:xfrm>
              <a:off x="4067944" y="1800402"/>
              <a:ext cx="14401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000" b="1" dirty="0">
                  <a:latin typeface="微软雅黑" panose="020B0503020204020204" charset="-122"/>
                  <a:ea typeface="微软雅黑" panose="020B0503020204020204" charset="-122"/>
                  <a:sym typeface="+mn-ea"/>
                </a:rPr>
                <a:t>操控台</a:t>
              </a:r>
              <a:endParaRPr lang="zh-CN" altLang="en-US" sz="2000" b="1" dirty="0">
                <a:latin typeface="微软雅黑" panose="020B0503020204020204" charset="-122"/>
                <a:ea typeface="微软雅黑" panose="020B0503020204020204" charset="-122"/>
              </a:endParaRPr>
            </a:p>
            <a:p>
              <a:endParaRPr lang="zh-CN" altLang="en-US" sz="2000" b="1" dirty="0">
                <a:latin typeface="微软雅黑" panose="020B0503020204020204" charset="-122"/>
                <a:ea typeface="微软雅黑" panose="020B0503020204020204" charset="-122"/>
              </a:endParaRPr>
            </a:p>
          </p:txBody>
        </p:sp>
        <p:sp>
          <p:nvSpPr>
            <p:cNvPr id="7" name="TextBox 4"/>
            <p:cNvSpPr txBox="1"/>
            <p:nvPr/>
          </p:nvSpPr>
          <p:spPr bwMode="auto">
            <a:xfrm>
              <a:off x="3923928" y="6197242"/>
              <a:ext cx="14401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sz="2000" b="1" dirty="0">
                  <a:latin typeface="微软雅黑" panose="020B0503020204020204" charset="-122"/>
                  <a:ea typeface="微软雅黑" panose="020B0503020204020204" charset="-122"/>
                </a:rPr>
                <a:t>测试头</a:t>
              </a:r>
            </a:p>
          </p:txBody>
        </p:sp>
        <p:sp>
          <p:nvSpPr>
            <p:cNvPr id="8" name="TextBox 5"/>
            <p:cNvSpPr txBox="1"/>
            <p:nvPr/>
          </p:nvSpPr>
          <p:spPr bwMode="auto">
            <a:xfrm>
              <a:off x="5868144" y="1771869"/>
              <a:ext cx="158417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000" b="1" dirty="0">
                  <a:latin typeface="微软雅黑" panose="020B0503020204020204" charset="-122"/>
                  <a:ea typeface="微软雅黑" panose="020B0503020204020204" charset="-122"/>
                  <a:sym typeface="+mn-ea"/>
                </a:rPr>
                <a:t>综合机柜</a:t>
              </a:r>
              <a:endParaRPr lang="zh-CN" altLang="en-US" sz="2000" b="1" dirty="0">
                <a:latin typeface="微软雅黑" panose="020B0503020204020204" charset="-122"/>
                <a:ea typeface="微软雅黑" panose="020B0503020204020204" charset="-122"/>
              </a:endParaRPr>
            </a:p>
            <a:p>
              <a:endParaRPr lang="zh-CN" altLang="en-US" sz="2000" b="1" dirty="0">
                <a:latin typeface="微软雅黑" panose="020B0503020204020204" charset="-122"/>
                <a:ea typeface="微软雅黑" panose="020B0503020204020204" charset="-122"/>
              </a:endParaRPr>
            </a:p>
          </p:txBody>
        </p:sp>
        <p:sp>
          <p:nvSpPr>
            <p:cNvPr id="9" name="TextBox 2"/>
            <p:cNvSpPr txBox="1"/>
            <p:nvPr/>
          </p:nvSpPr>
          <p:spPr bwMode="auto">
            <a:xfrm>
              <a:off x="6379818" y="3356993"/>
              <a:ext cx="1888542"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sz="1600" b="1" dirty="0">
                  <a:latin typeface="微软雅黑" panose="020B0503020204020204" charset="-122"/>
                  <a:ea typeface="微软雅黑" panose="020B0503020204020204" charset="-122"/>
                </a:rPr>
                <a:t>冷却系统</a:t>
              </a:r>
            </a:p>
          </p:txBody>
        </p:sp>
        <p:sp>
          <p:nvSpPr>
            <p:cNvPr id="10" name="TextBox 7"/>
            <p:cNvSpPr txBox="1"/>
            <p:nvPr/>
          </p:nvSpPr>
          <p:spPr bwMode="auto">
            <a:xfrm>
              <a:off x="6307810" y="4073168"/>
              <a:ext cx="2473434"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sz="1600" b="1" dirty="0">
                  <a:latin typeface="微软雅黑" panose="020B0503020204020204" charset="-122"/>
                  <a:ea typeface="微软雅黑" panose="020B0503020204020204" charset="-122"/>
                </a:rPr>
                <a:t>气源系统</a:t>
              </a:r>
            </a:p>
          </p:txBody>
        </p:sp>
        <p:sp>
          <p:nvSpPr>
            <p:cNvPr id="11" name="TextBox 8"/>
            <p:cNvSpPr txBox="1"/>
            <p:nvPr/>
          </p:nvSpPr>
          <p:spPr bwMode="auto">
            <a:xfrm>
              <a:off x="6307810" y="5708414"/>
              <a:ext cx="254544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1600" b="1" dirty="0">
                  <a:latin typeface="微软雅黑" panose="020B0503020204020204" charset="-122"/>
                  <a:ea typeface="微软雅黑" panose="020B0503020204020204" charset="-122"/>
                </a:rPr>
                <a:t>系统电源</a:t>
              </a:r>
              <a:r>
                <a:rPr lang="en-US" altLang="zh-CN" sz="1600" b="1" dirty="0">
                  <a:latin typeface="微软雅黑" panose="020B0503020204020204" charset="-122"/>
                  <a:ea typeface="微软雅黑" panose="020B0503020204020204" charset="-122"/>
                </a:rPr>
                <a:t> </a:t>
              </a:r>
              <a:endParaRPr lang="zh-CN" altLang="en-US" sz="1600" b="1" dirty="0">
                <a:latin typeface="微软雅黑" panose="020B0503020204020204" charset="-122"/>
                <a:ea typeface="微软雅黑" panose="020B0503020204020204" charset="-122"/>
              </a:endParaRPr>
            </a:p>
          </p:txBody>
        </p:sp>
        <p:sp>
          <p:nvSpPr>
            <p:cNvPr id="12" name="TextBox 9"/>
            <p:cNvSpPr txBox="1"/>
            <p:nvPr/>
          </p:nvSpPr>
          <p:spPr bwMode="auto">
            <a:xfrm>
              <a:off x="971600" y="3100898"/>
              <a:ext cx="18722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000" b="1" dirty="0">
                  <a:latin typeface="微软雅黑" panose="020B0503020204020204" charset="-122"/>
                  <a:ea typeface="微软雅黑" panose="020B0503020204020204" charset="-122"/>
                  <a:sym typeface="+mn-ea"/>
                </a:rPr>
                <a:t>器件接口板</a:t>
              </a:r>
              <a:endParaRPr lang="zh-CN" altLang="en-US" sz="2000" b="1" dirty="0">
                <a:latin typeface="微软雅黑" panose="020B0503020204020204" charset="-122"/>
                <a:ea typeface="微软雅黑" panose="020B0503020204020204" charset="-122"/>
              </a:endParaRPr>
            </a:p>
          </p:txBody>
        </p:sp>
        <p:cxnSp>
          <p:nvCxnSpPr>
            <p:cNvPr id="13" name="直接箭头连接符 12"/>
            <p:cNvCxnSpPr/>
            <p:nvPr/>
          </p:nvCxnSpPr>
          <p:spPr>
            <a:xfrm>
              <a:off x="2483768" y="3551530"/>
              <a:ext cx="1584176" cy="52554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bwMode="auto">
            <a:xfrm>
              <a:off x="858842" y="5415658"/>
              <a:ext cx="1487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sz="2000" b="1" dirty="0">
                  <a:latin typeface="微软雅黑" panose="020B0503020204020204" charset="-122"/>
                  <a:ea typeface="微软雅黑" panose="020B0503020204020204" charset="-122"/>
                  <a:sym typeface="+mn-ea"/>
                </a:rPr>
                <a:t>计算机</a:t>
              </a:r>
              <a:endParaRPr lang="zh-CN" altLang="en-US" sz="2000" b="1" dirty="0">
                <a:latin typeface="微软雅黑" panose="020B0503020204020204" charset="-122"/>
                <a:ea typeface="微软雅黑" panose="020B0503020204020204" charset="-122"/>
              </a:endParaRPr>
            </a:p>
          </p:txBody>
        </p:sp>
      </p:grpSp>
    </p:spTree>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1124744"/>
            <a:ext cx="5832648" cy="5085565"/>
          </a:xfrm>
          <a:prstGeom prst="rect">
            <a:avLst/>
          </a:prstGeom>
        </p:spPr>
      </p:pic>
      <p:sp>
        <p:nvSpPr>
          <p:cNvPr id="4" name="标题 1"/>
          <p:cNvSpPr txBox="1"/>
          <p:nvPr/>
        </p:nvSpPr>
        <p:spPr bwMode="auto">
          <a:xfrm>
            <a:off x="2690902" y="96"/>
            <a:ext cx="5904557"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95536" y="788203"/>
          <a:ext cx="8640960" cy="6048670"/>
        </p:xfrm>
        <a:graphic>
          <a:graphicData uri="http://schemas.openxmlformats.org/drawingml/2006/table">
            <a:tbl>
              <a:tblPr/>
              <a:tblGrid>
                <a:gridCol w="187220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5976664">
                  <a:extLst>
                    <a:ext uri="{9D8B030D-6E8A-4147-A177-3AD203B41FA5}">
                      <a16:colId xmlns:a16="http://schemas.microsoft.com/office/drawing/2014/main" val="20002"/>
                    </a:ext>
                  </a:extLst>
                </a:gridCol>
              </a:tblGrid>
              <a:tr h="284433">
                <a:tc>
                  <a:txBody>
                    <a:bodyPr/>
                    <a:lstStyle/>
                    <a:p>
                      <a:pPr fontAlgn="b"/>
                      <a:r>
                        <a:rPr lang="en-US" sz="1200" b="1" dirty="0">
                          <a:solidFill>
                            <a:srgbClr val="002060"/>
                          </a:solidFill>
                          <a:effectLst/>
                        </a:rPr>
                        <a:t>Drive Format</a:t>
                      </a:r>
                    </a:p>
                  </a:txBody>
                  <a:tcPr marL="31089" marR="31089" marT="24871" marB="31089" anchor="b">
                    <a:lnL>
                      <a:noFill/>
                    </a:lnL>
                    <a:lnR>
                      <a:noFill/>
                    </a:lnR>
                    <a:lnT>
                      <a:noFill/>
                    </a:lnT>
                    <a:lnB>
                      <a:noFill/>
                    </a:lnB>
                    <a:solidFill>
                      <a:schemeClr val="accent2">
                        <a:lumMod val="20000"/>
                        <a:lumOff val="80000"/>
                      </a:schemeClr>
                    </a:solidFill>
                  </a:tcPr>
                </a:tc>
                <a:tc>
                  <a:txBody>
                    <a:bodyPr/>
                    <a:lstStyle/>
                    <a:p>
                      <a:pPr fontAlgn="b"/>
                      <a:r>
                        <a:rPr lang="en-US" sz="1200" b="1" dirty="0">
                          <a:solidFill>
                            <a:srgbClr val="002060"/>
                          </a:solidFill>
                          <a:effectLst/>
                        </a:rPr>
                        <a:t>Syntax</a:t>
                      </a:r>
                    </a:p>
                  </a:txBody>
                  <a:tcPr marL="31089" marR="31089" marT="24871" marB="31089" anchor="b">
                    <a:lnL>
                      <a:noFill/>
                    </a:lnL>
                    <a:lnR>
                      <a:noFill/>
                    </a:lnR>
                    <a:lnT>
                      <a:noFill/>
                    </a:lnT>
                    <a:lnB>
                      <a:noFill/>
                    </a:lnB>
                    <a:solidFill>
                      <a:schemeClr val="tx2">
                        <a:lumMod val="40000"/>
                        <a:lumOff val="60000"/>
                      </a:schemeClr>
                    </a:solidFill>
                  </a:tcPr>
                </a:tc>
                <a:tc>
                  <a:txBody>
                    <a:bodyPr/>
                    <a:lstStyle/>
                    <a:p>
                      <a:pPr fontAlgn="b"/>
                      <a:r>
                        <a:rPr lang="en-US" sz="1200" b="1" dirty="0">
                          <a:solidFill>
                            <a:srgbClr val="002060"/>
                          </a:solidFill>
                          <a:effectLst/>
                        </a:rPr>
                        <a:t>Function</a:t>
                      </a:r>
                    </a:p>
                  </a:txBody>
                  <a:tcPr marL="31089" marR="31089" marT="24871" marB="31089" anchor="b">
                    <a:lnL>
                      <a:noFill/>
                    </a:lnL>
                    <a:lnR>
                      <a:noFill/>
                    </a:lnR>
                    <a:lnT>
                      <a:noFill/>
                    </a:lnT>
                    <a:lnB>
                      <a:noFill/>
                    </a:lnB>
                    <a:solidFill>
                      <a:srgbClr val="FFCCCC"/>
                    </a:solidFill>
                  </a:tcPr>
                </a:tc>
                <a:extLst>
                  <a:ext uri="{0D108BD9-81ED-4DB2-BD59-A6C34878D82A}">
                    <a16:rowId xmlns:a16="http://schemas.microsoft.com/office/drawing/2014/main" val="10000"/>
                  </a:ext>
                </a:extLst>
              </a:tr>
              <a:tr h="509630">
                <a:tc>
                  <a:txBody>
                    <a:bodyPr/>
                    <a:lstStyle/>
                    <a:p>
                      <a:pPr fontAlgn="t"/>
                      <a:r>
                        <a:rPr lang="en-US" sz="1200" b="1" dirty="0">
                          <a:solidFill>
                            <a:srgbClr val="002060"/>
                          </a:solidFill>
                          <a:effectLst/>
                        </a:rPr>
                        <a:t>Non return</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NR</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driver start edge (D1) is driven to the value of the channel data. Channel output remains at this level until next driver start edge (D1).</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1"/>
                  </a:ext>
                </a:extLst>
              </a:tr>
              <a:tr h="430152">
                <a:tc>
                  <a:txBody>
                    <a:bodyPr/>
                    <a:lstStyle/>
                    <a:p>
                      <a:pPr fontAlgn="t"/>
                      <a:r>
                        <a:rPr lang="en-US" sz="1200" b="1" dirty="0">
                          <a:solidFill>
                            <a:srgbClr val="002060"/>
                          </a:solidFill>
                          <a:effectLst/>
                        </a:rPr>
                        <a:t>Return to low</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RL</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driver start edge (D1) is driven to the value of the channel data, and the driver stop edge (D2) is always driven low.</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2"/>
                  </a:ext>
                </a:extLst>
              </a:tr>
              <a:tr h="430152">
                <a:tc>
                  <a:txBody>
                    <a:bodyPr/>
                    <a:lstStyle/>
                    <a:p>
                      <a:pPr fontAlgn="t"/>
                      <a:r>
                        <a:rPr lang="en-US" sz="1200" b="1" dirty="0">
                          <a:solidFill>
                            <a:srgbClr val="002060"/>
                          </a:solidFill>
                          <a:effectLst/>
                        </a:rPr>
                        <a:t>Return to high</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RH</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driver start edge (D1) is driven to the value of the channel data, and the driver stop edge (D2) is always driven high.</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3"/>
                  </a:ext>
                </a:extLst>
              </a:tr>
              <a:tr h="613978">
                <a:tc>
                  <a:txBody>
                    <a:bodyPr/>
                    <a:lstStyle/>
                    <a:p>
                      <a:pPr fontAlgn="t"/>
                      <a:r>
                        <a:rPr lang="en-US" sz="1200" b="1" dirty="0">
                          <a:solidFill>
                            <a:srgbClr val="002060"/>
                          </a:solidFill>
                          <a:effectLst/>
                        </a:rPr>
                        <a:t>Surround by low</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SBL</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channel is driven low at the high-impedance stop edge (D0) to the value of the data at the driver start edge (D1), and returns to low at the driver stop edge (D2).</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4"/>
                  </a:ext>
                </a:extLst>
              </a:tr>
              <a:tr h="613978">
                <a:tc>
                  <a:txBody>
                    <a:bodyPr/>
                    <a:lstStyle/>
                    <a:p>
                      <a:pPr fontAlgn="t"/>
                      <a:r>
                        <a:rPr lang="en-US" sz="1200" b="1" dirty="0">
                          <a:solidFill>
                            <a:srgbClr val="002060"/>
                          </a:solidFill>
                          <a:effectLst/>
                        </a:rPr>
                        <a:t>Surround by high</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SBH</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channel is driven high at the high-impedance stop edge (D0), to the value of the data at the driver start edge (D1), and returns to high at the driver stop edge (D2).</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5"/>
                  </a:ext>
                </a:extLst>
              </a:tr>
              <a:tr h="727421">
                <a:tc>
                  <a:txBody>
                    <a:bodyPr/>
                    <a:lstStyle/>
                    <a:p>
                      <a:pPr fontAlgn="t"/>
                      <a:r>
                        <a:rPr lang="en-US" sz="1200" b="1" dirty="0">
                          <a:solidFill>
                            <a:srgbClr val="002060"/>
                          </a:solidFill>
                          <a:effectLst/>
                        </a:rPr>
                        <a:t>Surround by complement</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SBC</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The driver start edge (D1) is driven to the value of the channel data, and the driver stop edge (D2) is driven to its inverse value. The digital value between D1 and D2 is always surrounded by its complement value.</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6"/>
                  </a:ext>
                </a:extLst>
              </a:tr>
              <a:tr h="981631">
                <a:tc>
                  <a:txBody>
                    <a:bodyPr/>
                    <a:lstStyle/>
                    <a:p>
                      <a:pPr fontAlgn="t"/>
                      <a:r>
                        <a:rPr lang="en-US" sz="1200" b="1" dirty="0">
                          <a:solidFill>
                            <a:srgbClr val="002060"/>
                          </a:solidFill>
                          <a:effectLst/>
                        </a:rPr>
                        <a:t>Copy</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COPY</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Format is drive only. The drive format from the previous drive cycle is repeated for the present cycle if it is a drive cycle. The drive format is retained regardless of the number of </a:t>
                      </a:r>
                      <a:r>
                        <a:rPr lang="en-US" sz="1200" b="1" dirty="0" err="1">
                          <a:solidFill>
                            <a:srgbClr val="002060"/>
                          </a:solidFill>
                          <a:effectLst/>
                        </a:rPr>
                        <a:t>HiZ</a:t>
                      </a:r>
                      <a:r>
                        <a:rPr lang="en-US" sz="1200" b="1" dirty="0">
                          <a:solidFill>
                            <a:srgbClr val="002060"/>
                          </a:solidFill>
                          <a:effectLst/>
                        </a:rPr>
                        <a:t> (X) cycles before the cycle with the copy format. See </a:t>
                      </a:r>
                      <a:r>
                        <a:rPr lang="en-US" sz="1200" b="1" dirty="0">
                          <a:solidFill>
                            <a:srgbClr val="002060"/>
                          </a:solidFill>
                          <a:effectLst/>
                          <a:hlinkClick r:id="rId2" action="ppaction://hlinkfile" tooltip="Drive Formats"/>
                        </a:rPr>
                        <a:t>Extended Mode Drive Formats</a:t>
                      </a:r>
                      <a:r>
                        <a:rPr lang="en-US" sz="1200" b="1" dirty="0">
                          <a:solidFill>
                            <a:srgbClr val="002060"/>
                          </a:solidFill>
                          <a:effectLst/>
                        </a:rPr>
                        <a:t> and </a:t>
                      </a:r>
                      <a:r>
                        <a:rPr lang="en-US" sz="1200" b="1" dirty="0">
                          <a:solidFill>
                            <a:srgbClr val="002060"/>
                          </a:solidFill>
                          <a:effectLst/>
                          <a:hlinkClick r:id="rId3" action="ppaction://hlinkfile" tooltip="Drive Formats"/>
                        </a:rPr>
                        <a:t>Copy and Stay Drive Formats</a:t>
                      </a:r>
                      <a:r>
                        <a:rPr lang="en-US" sz="1200" b="1" dirty="0">
                          <a:solidFill>
                            <a:srgbClr val="002060"/>
                          </a:solidFill>
                          <a:effectLst/>
                        </a:rPr>
                        <a:t>.</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7"/>
                  </a:ext>
                </a:extLst>
              </a:tr>
              <a:tr h="1165457">
                <a:tc>
                  <a:txBody>
                    <a:bodyPr/>
                    <a:lstStyle/>
                    <a:p>
                      <a:pPr fontAlgn="t"/>
                      <a:r>
                        <a:rPr lang="en-US" sz="1200" b="1" dirty="0">
                          <a:solidFill>
                            <a:srgbClr val="002060"/>
                          </a:solidFill>
                          <a:effectLst/>
                        </a:rPr>
                        <a:t>Stay</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STAY</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Masks all edges. Channel retains the drive level from the previous drive cycle. The drive level that is retained is the voltage level at the end of the previous drive cycle, that is, the voltage at the cycle boundary. The drive level is retained regardless of the number of </a:t>
                      </a:r>
                      <a:r>
                        <a:rPr lang="en-US" sz="1200" b="1" dirty="0" err="1">
                          <a:solidFill>
                            <a:srgbClr val="002060"/>
                          </a:solidFill>
                          <a:effectLst/>
                        </a:rPr>
                        <a:t>HiZ</a:t>
                      </a:r>
                      <a:r>
                        <a:rPr lang="en-US" sz="1200" b="1" dirty="0">
                          <a:solidFill>
                            <a:srgbClr val="002060"/>
                          </a:solidFill>
                          <a:effectLst/>
                        </a:rPr>
                        <a:t> (X) cycles before the cycle with the stay format. See </a:t>
                      </a:r>
                      <a:r>
                        <a:rPr lang="en-US" sz="1200" b="1" dirty="0">
                          <a:solidFill>
                            <a:srgbClr val="002060"/>
                          </a:solidFill>
                          <a:effectLst/>
                          <a:hlinkClick r:id="rId2" action="ppaction://hlinkfile" tooltip="Drive Formats"/>
                        </a:rPr>
                        <a:t>Extended Mode Drive Formats</a:t>
                      </a:r>
                      <a:r>
                        <a:rPr lang="en-US" sz="1200" b="1" dirty="0">
                          <a:solidFill>
                            <a:srgbClr val="002060"/>
                          </a:solidFill>
                          <a:effectLst/>
                        </a:rPr>
                        <a:t> and </a:t>
                      </a:r>
                      <a:r>
                        <a:rPr lang="en-US" sz="1200" b="1" dirty="0">
                          <a:solidFill>
                            <a:srgbClr val="002060"/>
                          </a:solidFill>
                          <a:effectLst/>
                          <a:hlinkClick r:id="rId3" action="ppaction://hlinkfile" tooltip="Drive Formats"/>
                        </a:rPr>
                        <a:t>Copy and Stay Drive Formats</a:t>
                      </a:r>
                      <a:r>
                        <a:rPr lang="en-US" sz="1200" b="1" dirty="0">
                          <a:solidFill>
                            <a:srgbClr val="002060"/>
                          </a:solidFill>
                          <a:effectLst/>
                        </a:rPr>
                        <a:t>.</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8"/>
                  </a:ext>
                </a:extLst>
              </a:tr>
              <a:tr h="291838">
                <a:tc>
                  <a:txBody>
                    <a:bodyPr/>
                    <a:lstStyle/>
                    <a:p>
                      <a:pPr fontAlgn="t"/>
                      <a:r>
                        <a:rPr lang="en-US" sz="1200" b="1" dirty="0">
                          <a:solidFill>
                            <a:srgbClr val="002060"/>
                          </a:solidFill>
                          <a:effectLst/>
                        </a:rPr>
                        <a:t>Off</a:t>
                      </a:r>
                    </a:p>
                  </a:txBody>
                  <a:tcPr marL="31089" marR="31089" marT="31089" marB="31089">
                    <a:lnL>
                      <a:noFill/>
                    </a:lnL>
                    <a:lnR>
                      <a:noFill/>
                    </a:lnR>
                    <a:lnT>
                      <a:noFill/>
                    </a:lnT>
                    <a:lnB>
                      <a:noFill/>
                    </a:lnB>
                    <a:solidFill>
                      <a:schemeClr val="accent2">
                        <a:lumMod val="20000"/>
                        <a:lumOff val="80000"/>
                      </a:schemeClr>
                    </a:solidFill>
                  </a:tcPr>
                </a:tc>
                <a:tc>
                  <a:txBody>
                    <a:bodyPr/>
                    <a:lstStyle/>
                    <a:p>
                      <a:pPr fontAlgn="t"/>
                      <a:r>
                        <a:rPr lang="en-US" sz="1200" b="1" dirty="0">
                          <a:solidFill>
                            <a:srgbClr val="002060"/>
                          </a:solidFill>
                          <a:effectLst/>
                        </a:rPr>
                        <a:t>OFF</a:t>
                      </a:r>
                    </a:p>
                  </a:txBody>
                  <a:tcPr marL="31089" marR="31089" marT="31089" marB="31089">
                    <a:lnL>
                      <a:noFill/>
                    </a:lnL>
                    <a:lnR>
                      <a:noFill/>
                    </a:lnR>
                    <a:lnT>
                      <a:noFill/>
                    </a:lnT>
                    <a:lnB>
                      <a:noFill/>
                    </a:lnB>
                    <a:solidFill>
                      <a:schemeClr val="tx2">
                        <a:lumMod val="40000"/>
                        <a:lumOff val="60000"/>
                      </a:schemeClr>
                    </a:solidFill>
                  </a:tcPr>
                </a:tc>
                <a:tc>
                  <a:txBody>
                    <a:bodyPr/>
                    <a:lstStyle/>
                    <a:p>
                      <a:pPr fontAlgn="t"/>
                      <a:r>
                        <a:rPr lang="en-US" sz="1200" b="1" dirty="0">
                          <a:solidFill>
                            <a:srgbClr val="002060"/>
                          </a:solidFill>
                          <a:effectLst/>
                        </a:rPr>
                        <a:t>Channel is driven to a high impedance state.</a:t>
                      </a:r>
                    </a:p>
                  </a:txBody>
                  <a:tcPr marL="31089" marR="31089" marT="31089" marB="31089">
                    <a:lnL>
                      <a:noFill/>
                    </a:lnL>
                    <a:lnR>
                      <a:noFill/>
                    </a:lnR>
                    <a:lnT>
                      <a:noFill/>
                    </a:lnT>
                    <a:lnB>
                      <a:noFill/>
                    </a:lnB>
                    <a:solidFill>
                      <a:srgbClr val="FFCCCC"/>
                    </a:solidFill>
                  </a:tcPr>
                </a:tc>
                <a:extLst>
                  <a:ext uri="{0D108BD9-81ED-4DB2-BD59-A6C34878D82A}">
                    <a16:rowId xmlns:a16="http://schemas.microsoft.com/office/drawing/2014/main" val="10009"/>
                  </a:ext>
                </a:extLst>
              </a:tr>
            </a:tbl>
          </a:graphicData>
        </a:graphic>
      </p:graphicFrame>
      <p:sp>
        <p:nvSpPr>
          <p:cNvPr id="5" name="标题 1"/>
          <p:cNvSpPr txBox="1"/>
          <p:nvPr/>
        </p:nvSpPr>
        <p:spPr bwMode="auto">
          <a:xfrm>
            <a:off x="2735987" y="96"/>
            <a:ext cx="5904557"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 </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20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1" y="944311"/>
            <a:ext cx="5419121" cy="4682827"/>
          </a:xfrm>
          <a:prstGeom prst="rect">
            <a:avLst/>
          </a:prstGeom>
        </p:spPr>
      </p:pic>
      <p:sp>
        <p:nvSpPr>
          <p:cNvPr id="5" name="文本框 4">
            <a:extLst>
              <a:ext uri="{FF2B5EF4-FFF2-40B4-BE49-F238E27FC236}">
                <a16:creationId xmlns:a16="http://schemas.microsoft.com/office/drawing/2014/main" id="{91B23F1D-759F-468E-BE41-46F7D47CE0DE}"/>
              </a:ext>
            </a:extLst>
          </p:cNvPr>
          <p:cNvSpPr txBox="1"/>
          <p:nvPr/>
        </p:nvSpPr>
        <p:spPr>
          <a:xfrm>
            <a:off x="1043509" y="6093296"/>
            <a:ext cx="7488832" cy="461665"/>
          </a:xfrm>
          <a:prstGeom prst="rect">
            <a:avLst/>
          </a:prstGeom>
          <a:noFill/>
        </p:spPr>
        <p:txBody>
          <a:bodyPr wrap="square" rtlCol="0">
            <a:spAutoFit/>
          </a:bodyPr>
          <a:lstStyle/>
          <a:p>
            <a:r>
              <a:rPr lang="en-US" altLang="zh-CN" sz="2400" b="1" dirty="0"/>
              <a:t> </a:t>
            </a:r>
            <a:r>
              <a:rPr lang="zh-CN" altLang="en-US" sz="2400" b="1" dirty="0"/>
              <a:t>具有定时和格式信息的图形数据生成复杂波形的过程</a:t>
            </a:r>
          </a:p>
        </p:txBody>
      </p:sp>
    </p:spTree>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1663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6.3</a:t>
            </a:r>
            <a:r>
              <a:rPr lang="zh-CN" sz="36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179512" y="2028142"/>
            <a:ext cx="2321608" cy="1569660"/>
          </a:xfrm>
          <a:prstGeom prst="rect">
            <a:avLst/>
          </a:prstGeom>
          <a:noFill/>
        </p:spPr>
        <p:txBody>
          <a:bodyPr wrap="square" rtlCol="0">
            <a:spAutoFit/>
          </a:bodyPr>
          <a:lstStyle/>
          <a:p>
            <a:r>
              <a:rPr lang="en-US" altLang="zh-CN" sz="2400" b="1" dirty="0"/>
              <a:t> Some common digital formats waveforms.</a:t>
            </a:r>
            <a:endParaRPr lang="zh-CN" altLang="en-US" sz="2400" b="1" dirty="0"/>
          </a:p>
        </p:txBody>
      </p:sp>
      <p:pic>
        <p:nvPicPr>
          <p:cNvPr id="5" name="图片 4"/>
          <p:cNvPicPr>
            <a:picLocks noChangeAspect="1"/>
          </p:cNvPicPr>
          <p:nvPr/>
        </p:nvPicPr>
        <p:blipFill>
          <a:blip r:embed="rId2"/>
          <a:stretch>
            <a:fillRect/>
          </a:stretch>
        </p:blipFill>
        <p:spPr>
          <a:xfrm>
            <a:off x="2843808" y="692696"/>
            <a:ext cx="5857875" cy="5848350"/>
          </a:xfrm>
          <a:prstGeom prst="rect">
            <a:avLst/>
          </a:prstGeom>
        </p:spPr>
      </p:pic>
    </p:spTree>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1598212"/>
            <a:ext cx="8496944" cy="5012398"/>
          </a:xfrm>
          <a:prstGeom prst="rect">
            <a:avLst/>
          </a:prstGeom>
        </p:spPr>
        <p:txBody>
          <a:bodyPr wrap="square">
            <a:spAutoFit/>
          </a:bodyPr>
          <a:lstStyle/>
          <a:p>
            <a:pPr algn="just">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产生两个数字信号：</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a:t>
            </a:r>
          </a:p>
          <a:p>
            <a:pPr algn="just">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频率</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4MHz</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RO</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起始时间</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50ns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终止时间：</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125ns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起始电平：</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High</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NRZ</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mn-ea"/>
              </a:rPr>
              <a:t>起始时间</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25ns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mn-ea"/>
              </a:rPr>
              <a:t>终止时间</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175ns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mn-ea"/>
              </a:rPr>
              <a:t>起始电平</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Low</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0 0 1 0 1 1</a:t>
            </a: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1 0 1 1 0 1</a:t>
            </a:r>
          </a:p>
          <a:p>
            <a:pPr algn="just">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绘制此模式产生的两个信号SIGA和SIGB的时序图</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 name="标题 1"/>
          <p:cNvSpPr txBox="1"/>
          <p:nvPr/>
        </p:nvSpPr>
        <p:spPr bwMode="auto">
          <a:xfrm>
            <a:off x="1835949"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6" name="文本框 5"/>
          <p:cNvSpPr txBox="1"/>
          <p:nvPr/>
        </p:nvSpPr>
        <p:spPr>
          <a:xfrm>
            <a:off x="755576" y="992557"/>
            <a:ext cx="3312368" cy="521970"/>
          </a:xfrm>
          <a:prstGeom prst="rect">
            <a:avLst/>
          </a:prstGeom>
          <a:noFill/>
        </p:spPr>
        <p:txBody>
          <a:bodyPr wrap="square" rtlCol="0">
            <a:spAutoFit/>
          </a:bodyPr>
          <a:lstStyle/>
          <a:p>
            <a:r>
              <a:rPr lang="zh-CN" altLang="en-US" sz="2800" b="1" dirty="0"/>
              <a:t>例</a:t>
            </a:r>
            <a:r>
              <a:rPr lang="en-US" altLang="zh-CN" sz="2800" b="1" dirty="0"/>
              <a:t> 6.3.1</a:t>
            </a:r>
            <a:endParaRPr lang="zh-CN" altLang="en-US" sz="2800" b="1" dirty="0"/>
          </a:p>
        </p:txBody>
      </p:sp>
    </p:spTree>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3608" y="765535"/>
            <a:ext cx="2592288" cy="521970"/>
          </a:xfrm>
          <a:prstGeom prst="rect">
            <a:avLst/>
          </a:prstGeom>
          <a:noFill/>
        </p:spPr>
        <p:txBody>
          <a:bodyPr wrap="square" rtlCol="0">
            <a:spAutoFit/>
          </a:bodyPr>
          <a:lstStyle/>
          <a:p>
            <a:r>
              <a:rPr lang="zh-CN" altLang="en-US" sz="2800" b="1" dirty="0"/>
              <a:t>解：</a:t>
            </a:r>
          </a:p>
        </p:txBody>
      </p:sp>
      <p:pic>
        <p:nvPicPr>
          <p:cNvPr id="3" name="图片 2"/>
          <p:cNvPicPr>
            <a:picLocks noChangeAspect="1"/>
          </p:cNvPicPr>
          <p:nvPr/>
        </p:nvPicPr>
        <p:blipFill>
          <a:blip r:embed="rId2"/>
          <a:stretch>
            <a:fillRect/>
          </a:stretch>
        </p:blipFill>
        <p:spPr>
          <a:xfrm>
            <a:off x="435692" y="3212976"/>
            <a:ext cx="8667750" cy="2981325"/>
          </a:xfrm>
          <a:prstGeom prst="rect">
            <a:avLst/>
          </a:prstGeom>
        </p:spPr>
      </p:pic>
      <p:sp>
        <p:nvSpPr>
          <p:cNvPr id="5" name="文本框 4"/>
          <p:cNvSpPr txBox="1"/>
          <p:nvPr/>
        </p:nvSpPr>
        <p:spPr>
          <a:xfrm>
            <a:off x="465321" y="1449685"/>
            <a:ext cx="8352829" cy="1198880"/>
          </a:xfrm>
          <a:prstGeom prst="rect">
            <a:avLst/>
          </a:prstGeom>
          <a:noFill/>
        </p:spPr>
        <p:txBody>
          <a:bodyPr wrap="square" rtlCol="0">
            <a:spAutoFit/>
          </a:bodyPr>
          <a:lstStyle/>
          <a:p>
            <a:r>
              <a:rPr lang="zh-CN" altLang="en-US" sz="2400" b="1" dirty="0">
                <a:sym typeface="+mn-ea"/>
              </a:rPr>
              <a:t>数据速率</a:t>
            </a:r>
            <a:r>
              <a:rPr lang="en-US" altLang="zh-CN" sz="2400" b="1" dirty="0"/>
              <a:t> </a:t>
            </a:r>
            <a:r>
              <a:rPr lang="zh-CN" altLang="en-US" sz="2400" b="1" dirty="0"/>
              <a:t>：</a:t>
            </a:r>
            <a:r>
              <a:rPr lang="en-US" altLang="zh-CN" sz="2400" b="1" dirty="0"/>
              <a:t>4 MHz, </a:t>
            </a:r>
            <a:r>
              <a:rPr lang="zh-CN" altLang="en-US" sz="2400" b="1" dirty="0"/>
              <a:t>每</a:t>
            </a:r>
            <a:r>
              <a:rPr lang="en-US" altLang="zh-CN" sz="2400" b="1" dirty="0"/>
              <a:t>bit</a:t>
            </a:r>
            <a:r>
              <a:rPr lang="zh-CN" altLang="en-US" sz="2400" b="1" dirty="0"/>
              <a:t>周期</a:t>
            </a:r>
            <a:r>
              <a:rPr lang="en-US" altLang="zh-CN" sz="2400" b="1" dirty="0"/>
              <a:t> </a:t>
            </a:r>
            <a:r>
              <a:rPr lang="zh-CN" altLang="en-US" sz="2400" b="1" dirty="0"/>
              <a:t>：</a:t>
            </a:r>
            <a:r>
              <a:rPr lang="en-US" altLang="zh-CN" sz="2400" b="1" dirty="0"/>
              <a:t> 250 ns.</a:t>
            </a:r>
          </a:p>
          <a:p>
            <a:r>
              <a:rPr lang="en-US" altLang="zh-CN" sz="2400" b="1" dirty="0"/>
              <a:t>所有时序沿都落在25 ns边界上 , </a:t>
            </a:r>
            <a:r>
              <a:rPr lang="zh-CN" altLang="en-US" sz="2400" b="1" dirty="0"/>
              <a:t>因此</a:t>
            </a:r>
            <a:r>
              <a:rPr lang="zh-CN" altLang="en-US" sz="2400" b="1" dirty="0">
                <a:sym typeface="+mn-ea"/>
              </a:rPr>
              <a:t>最小时间分辨</a:t>
            </a:r>
            <a:r>
              <a:rPr lang="en-US" altLang="zh-CN" sz="2400" b="1" dirty="0"/>
              <a:t> : 1/(25 ns) = 40 </a:t>
            </a:r>
            <a:r>
              <a:rPr lang="en-US" altLang="zh-CN" sz="2400" b="1" dirty="0" err="1"/>
              <a:t>MHz.</a:t>
            </a:r>
            <a:endParaRPr lang="zh-CN" altLang="en-US" sz="2400" b="1" dirty="0"/>
          </a:p>
        </p:txBody>
      </p:sp>
      <p:sp>
        <p:nvSpPr>
          <p:cNvPr id="7" name="标题 1"/>
          <p:cNvSpPr txBox="1"/>
          <p:nvPr/>
        </p:nvSpPr>
        <p:spPr bwMode="auto">
          <a:xfrm>
            <a:off x="2987824" y="3264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3608" y="1484784"/>
            <a:ext cx="7523444" cy="4320480"/>
          </a:xfrm>
          <a:prstGeom prst="rect">
            <a:avLst/>
          </a:prstGeom>
        </p:spPr>
      </p:pic>
      <p:sp>
        <p:nvSpPr>
          <p:cNvPr id="4" name="标题 1"/>
          <p:cNvSpPr txBox="1"/>
          <p:nvPr/>
        </p:nvSpPr>
        <p:spPr bwMode="auto">
          <a:xfrm>
            <a:off x="1942163" y="12475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35696" y="1124744"/>
            <a:ext cx="4488569" cy="5364945"/>
          </a:xfrm>
          <a:prstGeom prst="rect">
            <a:avLst/>
          </a:prstGeom>
        </p:spPr>
      </p:pic>
      <p:sp>
        <p:nvSpPr>
          <p:cNvPr id="4" name="标题 1"/>
          <p:cNvSpPr txBox="1"/>
          <p:nvPr/>
        </p:nvSpPr>
        <p:spPr bwMode="auto">
          <a:xfrm>
            <a:off x="2025432" y="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60" y="1340768"/>
            <a:ext cx="8278188" cy="4896544"/>
          </a:xfrm>
          <a:prstGeom prst="rect">
            <a:avLst/>
          </a:prstGeom>
        </p:spPr>
      </p:pic>
      <p:sp>
        <p:nvSpPr>
          <p:cNvPr id="4" name="标题 1"/>
          <p:cNvSpPr txBox="1"/>
          <p:nvPr/>
        </p:nvSpPr>
        <p:spPr bwMode="auto">
          <a:xfrm>
            <a:off x="1907704"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3219" y="1546697"/>
            <a:ext cx="6477561" cy="3764606"/>
          </a:xfrm>
          <a:prstGeom prst="rect">
            <a:avLst/>
          </a:prstGeom>
        </p:spPr>
      </p:pic>
      <p:sp>
        <p:nvSpPr>
          <p:cNvPr id="4" name="标题 1"/>
          <p:cNvSpPr txBox="1"/>
          <p:nvPr/>
        </p:nvSpPr>
        <p:spPr bwMode="auto">
          <a:xfrm>
            <a:off x="1907704"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6.3 </a:t>
            </a:r>
            <a:r>
              <a:rPr lang="zh-CN" sz="3200" kern="0" dirty="0">
                <a:solidFill>
                  <a:srgbClr val="990000"/>
                </a:solidFill>
                <a:latin typeface="Comic Sans MS" panose="030F0702030302020204" pitchFamily="66" charset="0"/>
                <a:ea typeface="隶书" panose="02010509060101010101" pitchFamily="49" charset="-122"/>
                <a:sym typeface="+mn-ea"/>
              </a:rPr>
              <a:t>数字子系统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83568" y="1124744"/>
            <a:ext cx="3449808" cy="2648338"/>
          </a:xfrm>
          <a:prstGeom prst="rect">
            <a:avLst/>
          </a:prstGeom>
        </p:spPr>
      </p:pic>
      <p:pic>
        <p:nvPicPr>
          <p:cNvPr id="4" name="图片 3"/>
          <p:cNvPicPr>
            <a:picLocks noChangeAspect="1"/>
          </p:cNvPicPr>
          <p:nvPr/>
        </p:nvPicPr>
        <p:blipFill>
          <a:blip r:embed="rId3"/>
          <a:stretch>
            <a:fillRect/>
          </a:stretch>
        </p:blipFill>
        <p:spPr>
          <a:xfrm>
            <a:off x="5199255" y="1299029"/>
            <a:ext cx="3502551" cy="2618069"/>
          </a:xfrm>
          <a:prstGeom prst="rect">
            <a:avLst/>
          </a:prstGeom>
        </p:spPr>
      </p:pic>
      <p:pic>
        <p:nvPicPr>
          <p:cNvPr id="5" name="图片 4"/>
          <p:cNvPicPr>
            <a:picLocks noChangeAspect="1"/>
          </p:cNvPicPr>
          <p:nvPr/>
        </p:nvPicPr>
        <p:blipFill>
          <a:blip r:embed="rId4"/>
          <a:stretch>
            <a:fillRect/>
          </a:stretch>
        </p:blipFill>
        <p:spPr>
          <a:xfrm>
            <a:off x="3059832" y="3429000"/>
            <a:ext cx="3528392" cy="3242641"/>
          </a:xfrm>
          <a:prstGeom prst="rect">
            <a:avLst/>
          </a:prstGeom>
        </p:spPr>
      </p:pic>
      <p:sp>
        <p:nvSpPr>
          <p:cNvPr id="7" name="标题 1"/>
          <p:cNvSpPr txBox="1"/>
          <p:nvPr/>
        </p:nvSpPr>
        <p:spPr bwMode="auto">
          <a:xfrm>
            <a:off x="2627784" y="159"/>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33265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6.4 </a:t>
            </a:r>
            <a:r>
              <a:rPr lang="en-US" altLang="zh-CN" sz="36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108139" y="1203705"/>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en-US" altLang="zh-CN" sz="3200" b="0" kern="0" dirty="0" err="1">
                <a:solidFill>
                  <a:srgbClr val="002060"/>
                </a:solidFill>
                <a:latin typeface="Comic Sans MS" panose="030F0702030302020204" pitchFamily="66" charset="0"/>
                <a:ea typeface="隶书" panose="02010509060101010101" pitchFamily="49" charset="-122"/>
              </a:rPr>
              <a:t>交流源和交流</a:t>
            </a:r>
            <a:r>
              <a:rPr lang="zh-CN" altLang="en-US" sz="3200" b="0" kern="0" dirty="0">
                <a:solidFill>
                  <a:srgbClr val="002060"/>
                </a:solidFill>
                <a:latin typeface="Comic Sans MS" panose="030F0702030302020204" pitchFamily="66" charset="0"/>
                <a:ea typeface="隶书" panose="02010509060101010101" pitchFamily="49" charset="-122"/>
              </a:rPr>
              <a:t>电压表</a:t>
            </a:r>
            <a:endParaRPr lang="en-US" altLang="zh-CN" sz="3200" b="0" kern="0" dirty="0">
              <a:solidFill>
                <a:srgbClr val="002060"/>
              </a:solidFill>
              <a:latin typeface="Comic Sans MS" panose="030F0702030302020204" pitchFamily="66" charset="0"/>
              <a:ea typeface="隶书" panose="02010509060101010101" pitchFamily="49" charset="-122"/>
            </a:endParaRPr>
          </a:p>
        </p:txBody>
      </p:sp>
      <p:sp>
        <p:nvSpPr>
          <p:cNvPr id="2" name="文本框 1"/>
          <p:cNvSpPr txBox="1"/>
          <p:nvPr/>
        </p:nvSpPr>
        <p:spPr>
          <a:xfrm>
            <a:off x="179512" y="1852412"/>
            <a:ext cx="8820472" cy="3898568"/>
          </a:xfrm>
          <a:prstGeom prst="rect">
            <a:avLst/>
          </a:prstGeom>
          <a:noFill/>
        </p:spPr>
        <p:txBody>
          <a:bodyPr wrap="square" rtlCol="0">
            <a:spAutoFit/>
          </a:bodyPr>
          <a:lstStyle/>
          <a:p>
            <a:pPr>
              <a:lnSpc>
                <a:spcPct val="150000"/>
              </a:lnSpc>
            </a:pPr>
            <a:r>
              <a:rPr lang="zh-CN" altLang="en-US" sz="2400" b="1" dirty="0"/>
              <a:t>产生</a:t>
            </a:r>
            <a:r>
              <a:rPr lang="en-US" altLang="zh-CN" sz="2400" b="1" dirty="0"/>
              <a:t>和测量单</a:t>
            </a:r>
            <a:r>
              <a:rPr lang="zh-CN" altLang="en-US" sz="2400" b="1" dirty="0"/>
              <a:t>频交流</a:t>
            </a:r>
            <a:r>
              <a:rPr lang="en-US" altLang="zh-CN" sz="2400" b="1" dirty="0"/>
              <a:t>波形的最简单方法是使用连续波源（CWS）和</a:t>
            </a:r>
            <a:r>
              <a:rPr lang="zh-CN" altLang="en-US" sz="2400" b="1" dirty="0"/>
              <a:t>有效值</a:t>
            </a:r>
            <a:r>
              <a:rPr lang="en-US" altLang="zh-CN" sz="2400" b="1" dirty="0"/>
              <a:t>电压表。</a:t>
            </a:r>
            <a:r>
              <a:rPr lang="zh-CN" altLang="en-US" sz="2400" b="1" dirty="0"/>
              <a:t>但是</a:t>
            </a:r>
            <a:r>
              <a:rPr lang="en-US" altLang="zh-CN" sz="2400" b="1" dirty="0"/>
              <a:t>CWS </a:t>
            </a:r>
            <a:r>
              <a:rPr lang="zh-CN" altLang="en-US" sz="2400" b="1" dirty="0"/>
              <a:t>和有效值电压表存在几个问题</a:t>
            </a:r>
            <a:r>
              <a:rPr lang="en-US" altLang="zh-CN" sz="2400" b="1" dirty="0"/>
              <a:t>:</a:t>
            </a:r>
          </a:p>
          <a:p>
            <a:pPr>
              <a:lnSpc>
                <a:spcPct val="150000"/>
              </a:lnSpc>
            </a:pPr>
            <a:r>
              <a:rPr lang="en-US" altLang="zh-CN" sz="2400" b="1" dirty="0"/>
              <a:t>(1) </a:t>
            </a:r>
            <a:r>
              <a:rPr lang="zh-CN" altLang="en-US" sz="2400" b="1" dirty="0"/>
              <a:t>在每次测量中他们只能测量单频信号。</a:t>
            </a:r>
            <a:r>
              <a:rPr lang="en-US" altLang="zh-CN" sz="2400" b="1" dirty="0" err="1"/>
              <a:t>在生产测试中，长测试时间</a:t>
            </a:r>
            <a:r>
              <a:rPr lang="zh-CN" altLang="en-US" sz="2400" b="1" dirty="0"/>
              <a:t>是不被接受的</a:t>
            </a:r>
            <a:r>
              <a:rPr lang="en-US" altLang="zh-CN" sz="2400" b="1" dirty="0"/>
              <a:t>。 </a:t>
            </a:r>
            <a:r>
              <a:rPr lang="en-US" altLang="zh-CN" sz="2400" b="1" dirty="0" err="1"/>
              <a:t>基于DSP的多</a:t>
            </a:r>
            <a:r>
              <a:rPr lang="zh-CN" altLang="en-US" sz="2400" b="1" dirty="0"/>
              <a:t>频</a:t>
            </a:r>
            <a:r>
              <a:rPr lang="en-US" altLang="zh-CN" sz="2400" b="1" dirty="0" err="1"/>
              <a:t>测试是测试交流电</a:t>
            </a:r>
            <a:r>
              <a:rPr lang="zh-CN" altLang="en-US" sz="2400" b="1" dirty="0"/>
              <a:t>性能</a:t>
            </a:r>
            <a:r>
              <a:rPr lang="en-US" altLang="zh-CN" sz="2400" b="1" dirty="0" err="1"/>
              <a:t>的更有效方法</a:t>
            </a:r>
            <a:r>
              <a:rPr lang="zh-CN" altLang="en-US" sz="2400" b="1" dirty="0"/>
              <a:t>，</a:t>
            </a:r>
            <a:r>
              <a:rPr lang="en-US" altLang="zh-CN" sz="2400" b="1" dirty="0" err="1"/>
              <a:t>因为</a:t>
            </a:r>
            <a:r>
              <a:rPr lang="zh-CN" altLang="en-US" sz="2400" b="1" dirty="0"/>
              <a:t>它</a:t>
            </a:r>
            <a:r>
              <a:rPr lang="en-US" altLang="zh-CN" sz="2400" b="1" dirty="0" err="1"/>
              <a:t>可以同时测试多个频率</a:t>
            </a:r>
            <a:r>
              <a:rPr lang="en-US" altLang="zh-CN" sz="2400" b="1" dirty="0"/>
              <a:t>。</a:t>
            </a:r>
          </a:p>
          <a:p>
            <a:pPr>
              <a:lnSpc>
                <a:spcPct val="150000"/>
              </a:lnSpc>
            </a:pPr>
            <a:r>
              <a:rPr lang="en-US" altLang="zh-CN" sz="2400" b="1" dirty="0"/>
              <a:t>(2) RMS电压表的</a:t>
            </a:r>
            <a:r>
              <a:rPr lang="zh-CN" altLang="en-US" sz="2400" b="1" dirty="0"/>
              <a:t>使用使</a:t>
            </a:r>
            <a:r>
              <a:rPr lang="en-US" altLang="zh-CN" sz="2400" b="1" dirty="0"/>
              <a:t>它无法将DUT的信号与失真和噪声区分开。</a:t>
            </a:r>
          </a:p>
        </p:txBody>
      </p:sp>
    </p:spTree>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33265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6.4 </a:t>
            </a:r>
            <a:r>
              <a:rPr lang="en-US" altLang="zh-CN" sz="36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179894" y="1203705"/>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200" b="0" kern="0" dirty="0">
                <a:solidFill>
                  <a:srgbClr val="002060"/>
                </a:solidFill>
                <a:latin typeface="Comic Sans MS" panose="030F0702030302020204" pitchFamily="66" charset="0"/>
                <a:ea typeface="隶书" panose="02010509060101010101" pitchFamily="49" charset="-122"/>
                <a:sym typeface="+mn-ea"/>
              </a:rPr>
              <a:t>任意波信号发生器</a:t>
            </a:r>
            <a:endParaRPr lang="zh-CN" altLang="en-US" sz="3200" b="0" kern="0" dirty="0">
              <a:solidFill>
                <a:srgbClr val="002060"/>
              </a:solidFill>
              <a:latin typeface="Comic Sans MS" panose="030F0702030302020204" pitchFamily="66" charset="0"/>
              <a:ea typeface="隶书" panose="02010509060101010101" pitchFamily="49" charset="-122"/>
            </a:endParaRPr>
          </a:p>
        </p:txBody>
      </p:sp>
      <p:sp>
        <p:nvSpPr>
          <p:cNvPr id="2" name="文本框 1"/>
          <p:cNvSpPr txBox="1"/>
          <p:nvPr/>
        </p:nvSpPr>
        <p:spPr>
          <a:xfrm>
            <a:off x="179512" y="1852412"/>
            <a:ext cx="8820472" cy="1198880"/>
          </a:xfrm>
          <a:prstGeom prst="rect">
            <a:avLst/>
          </a:prstGeom>
          <a:noFill/>
        </p:spPr>
        <p:txBody>
          <a:bodyPr wrap="square" rtlCol="0">
            <a:spAutoFit/>
          </a:bodyPr>
          <a:lstStyle/>
          <a:p>
            <a:r>
              <a:rPr lang="zh-CN" altLang="en-US" sz="2400" b="1" dirty="0"/>
              <a:t>任意波信号发生器</a:t>
            </a:r>
            <a:r>
              <a:rPr lang="en-US" altLang="zh-CN" sz="2400" b="1" dirty="0"/>
              <a:t>由一组波形存储器，一个将波形数据转换为阶梯状模拟电压</a:t>
            </a:r>
            <a:r>
              <a:rPr lang="zh-CN" altLang="en-US" sz="2400" b="1" dirty="0"/>
              <a:t>的</a:t>
            </a:r>
            <a:r>
              <a:rPr lang="en-US" altLang="zh-CN" sz="2400" b="1" dirty="0"/>
              <a:t>DAC，以及可编程的低通滤波器</a:t>
            </a:r>
            <a:r>
              <a:rPr lang="zh-CN" altLang="en-US" sz="2400" b="1" dirty="0"/>
              <a:t>组成</a:t>
            </a:r>
            <a:r>
              <a:rPr lang="en-US" altLang="zh-CN" sz="2400" b="1" dirty="0"/>
              <a:t>，该</a:t>
            </a:r>
            <a:r>
              <a:rPr lang="zh-CN" altLang="en-US" sz="2400" b="1" dirty="0"/>
              <a:t>滤波器</a:t>
            </a:r>
            <a:r>
              <a:rPr lang="en-US" altLang="zh-CN" sz="2400" b="1" dirty="0"/>
              <a:t>将阶梯状信号平滑为连续波形。</a:t>
            </a:r>
          </a:p>
        </p:txBody>
      </p:sp>
      <p:pic>
        <p:nvPicPr>
          <p:cNvPr id="3" name="图片 2"/>
          <p:cNvPicPr>
            <a:picLocks noChangeAspect="1"/>
          </p:cNvPicPr>
          <p:nvPr/>
        </p:nvPicPr>
        <p:blipFill>
          <a:blip r:embed="rId3"/>
          <a:stretch>
            <a:fillRect/>
          </a:stretch>
        </p:blipFill>
        <p:spPr>
          <a:xfrm>
            <a:off x="611461" y="3422072"/>
            <a:ext cx="7992888" cy="3332696"/>
          </a:xfrm>
          <a:prstGeom prst="rect">
            <a:avLst/>
          </a:prstGeom>
        </p:spPr>
      </p:pic>
    </p:spTree>
  </p:cSld>
  <p:clrMapOvr>
    <a:masterClrMapping/>
  </p:clrMapOvr>
  <p:transition spd="slow">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33265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6.4 </a:t>
            </a:r>
            <a:r>
              <a:rPr lang="en-US" altLang="zh-CN" sz="36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137349" y="1186560"/>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200" b="0" kern="0" dirty="0">
                <a:solidFill>
                  <a:srgbClr val="002060"/>
                </a:solidFill>
                <a:latin typeface="Comic Sans MS" panose="030F0702030302020204" pitchFamily="66" charset="0"/>
                <a:ea typeface="隶书" panose="02010509060101010101" pitchFamily="49" charset="-122"/>
                <a:sym typeface="+mn-ea"/>
              </a:rPr>
              <a:t>任意波信号发生器</a:t>
            </a:r>
            <a:endParaRPr lang="en-US" altLang="zh-CN" sz="3200" b="0" kern="0" dirty="0">
              <a:solidFill>
                <a:srgbClr val="002060"/>
              </a:solidFill>
              <a:latin typeface="Comic Sans MS" panose="030F0702030302020204" pitchFamily="66" charset="0"/>
              <a:ea typeface="隶书" panose="02010509060101010101" pitchFamily="49" charset="-122"/>
            </a:endParaRPr>
          </a:p>
        </p:txBody>
      </p:sp>
      <p:sp>
        <p:nvSpPr>
          <p:cNvPr id="2" name="文本框 1"/>
          <p:cNvSpPr txBox="1"/>
          <p:nvPr/>
        </p:nvSpPr>
        <p:spPr>
          <a:xfrm>
            <a:off x="208943" y="1988840"/>
            <a:ext cx="8820472" cy="1198880"/>
          </a:xfrm>
          <a:prstGeom prst="rect">
            <a:avLst/>
          </a:prstGeom>
          <a:noFill/>
        </p:spPr>
        <p:txBody>
          <a:bodyPr wrap="square" rtlCol="0">
            <a:spAutoFit/>
          </a:bodyPr>
          <a:lstStyle/>
          <a:p>
            <a:r>
              <a:rPr lang="zh-CN" altLang="en-US" sz="2400" b="1" dirty="0"/>
              <a:t>一个</a:t>
            </a:r>
            <a:r>
              <a:rPr lang="zh-CN" altLang="en-US" sz="2400" b="1" kern="0" dirty="0">
                <a:solidFill>
                  <a:schemeClr val="tx1"/>
                </a:solidFill>
                <a:latin typeface="宋体" panose="02010600030101010101" pitchFamily="2" charset="-122"/>
                <a:sym typeface="+mn-ea"/>
              </a:rPr>
              <a:t>任意波信号发生器可以产生所示的三种频率混合的多频信号</a:t>
            </a:r>
            <a:r>
              <a:rPr lang="zh-CN" altLang="en-US" sz="2400" kern="0" dirty="0">
                <a:solidFill>
                  <a:srgbClr val="002060"/>
                </a:solidFill>
                <a:latin typeface="Comic Sans MS" panose="030F0702030302020204" pitchFamily="66" charset="0"/>
                <a:ea typeface="隶书" panose="02010509060101010101" pitchFamily="49" charset="-122"/>
                <a:sym typeface="+mn-ea"/>
              </a:rPr>
              <a:t>。</a:t>
            </a:r>
            <a:r>
              <a:rPr lang="en-US" altLang="zh-CN" sz="2400" b="1" dirty="0"/>
              <a:t>它也可以用于产生正弦波以进行失真测试，或者提供三角波（向上斜坡/向下斜坡）进行ADC线性度测试</a:t>
            </a:r>
          </a:p>
        </p:txBody>
      </p:sp>
      <p:pic>
        <p:nvPicPr>
          <p:cNvPr id="4" name="图片 3"/>
          <p:cNvPicPr>
            <a:picLocks noChangeAspect="1"/>
          </p:cNvPicPr>
          <p:nvPr/>
        </p:nvPicPr>
        <p:blipFill>
          <a:blip r:embed="rId3"/>
          <a:stretch>
            <a:fillRect/>
          </a:stretch>
        </p:blipFill>
        <p:spPr>
          <a:xfrm>
            <a:off x="138162" y="3933056"/>
            <a:ext cx="8761610" cy="2486025"/>
          </a:xfrm>
          <a:prstGeom prst="rect">
            <a:avLst/>
          </a:prstGeom>
        </p:spPr>
      </p:pic>
    </p:spTree>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33265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6.4 </a:t>
            </a:r>
            <a:r>
              <a:rPr lang="en-US" altLang="zh-CN" sz="36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标题 1"/>
          <p:cNvSpPr txBox="1"/>
          <p:nvPr/>
        </p:nvSpPr>
        <p:spPr bwMode="auto">
          <a:xfrm>
            <a:off x="107504" y="1204340"/>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200" b="0" kern="0" dirty="0">
                <a:solidFill>
                  <a:srgbClr val="002060"/>
                </a:solidFill>
                <a:latin typeface="Comic Sans MS" panose="030F0702030302020204" pitchFamily="66" charset="0"/>
                <a:ea typeface="隶书" panose="02010509060101010101" pitchFamily="49" charset="-122"/>
              </a:rPr>
              <a:t>数字化仪</a:t>
            </a:r>
          </a:p>
        </p:txBody>
      </p:sp>
      <p:sp>
        <p:nvSpPr>
          <p:cNvPr id="2" name="文本框 1"/>
          <p:cNvSpPr txBox="1"/>
          <p:nvPr/>
        </p:nvSpPr>
        <p:spPr>
          <a:xfrm>
            <a:off x="208943" y="1988840"/>
            <a:ext cx="8820472" cy="830997"/>
          </a:xfrm>
          <a:prstGeom prst="rect">
            <a:avLst/>
          </a:prstGeom>
          <a:noFill/>
        </p:spPr>
        <p:txBody>
          <a:bodyPr wrap="square" rtlCol="0">
            <a:spAutoFit/>
          </a:bodyPr>
          <a:lstStyle/>
          <a:p>
            <a:r>
              <a:rPr lang="zh-CN" sz="2400" b="1" dirty="0"/>
              <a:t>数字</a:t>
            </a:r>
            <a:r>
              <a:rPr lang="zh-CN" altLang="en-US" sz="2400" b="1" dirty="0"/>
              <a:t>化仪</a:t>
            </a:r>
            <a:r>
              <a:rPr lang="zh-CN" sz="2400" b="1" dirty="0"/>
              <a:t>将连续时间模拟信号转换成数字化信号</a:t>
            </a:r>
            <a:r>
              <a:rPr lang="zh-CN" altLang="en-US" sz="2400" b="1" dirty="0"/>
              <a:t>（离散的数据）</a:t>
            </a:r>
            <a:r>
              <a:rPr lang="zh-CN" sz="2400" b="1" dirty="0"/>
              <a:t>。</a:t>
            </a:r>
          </a:p>
        </p:txBody>
      </p:sp>
      <p:pic>
        <p:nvPicPr>
          <p:cNvPr id="3" name="图片 2"/>
          <p:cNvPicPr>
            <a:picLocks noChangeAspect="1"/>
          </p:cNvPicPr>
          <p:nvPr/>
        </p:nvPicPr>
        <p:blipFill>
          <a:blip r:embed="rId3"/>
          <a:stretch>
            <a:fillRect/>
          </a:stretch>
        </p:blipFill>
        <p:spPr>
          <a:xfrm>
            <a:off x="793333" y="2953116"/>
            <a:ext cx="7813713" cy="3717032"/>
          </a:xfrm>
          <a:prstGeom prst="rect">
            <a:avLst/>
          </a:prstGeom>
        </p:spPr>
      </p:pic>
    </p:spTree>
  </p:cSld>
  <p:clrMapOvr>
    <a:masterClrMapping/>
  </p:clrMapOvr>
  <p:transition spd="slow">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79712"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6.4 </a:t>
            </a:r>
            <a:r>
              <a:rPr lang="en-US" altLang="zh-CN" sz="32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graphicFrame>
        <p:nvGraphicFramePr>
          <p:cNvPr id="3" name="对象 2"/>
          <p:cNvGraphicFramePr>
            <a:graphicFrameLocks noChangeAspect="1"/>
          </p:cNvGraphicFramePr>
          <p:nvPr/>
        </p:nvGraphicFramePr>
        <p:xfrm>
          <a:off x="395536" y="1307554"/>
          <a:ext cx="8429625" cy="4857750"/>
        </p:xfrm>
        <a:graphic>
          <a:graphicData uri="http://schemas.openxmlformats.org/presentationml/2006/ole">
            <mc:AlternateContent xmlns:mc="http://schemas.openxmlformats.org/markup-compatibility/2006">
              <mc:Choice xmlns:v="urn:schemas-microsoft-com:vml" Requires="v">
                <p:oleObj spid="_x0000_s121003" name="Visio" r:id="rId4" imgW="13004800" imgH="9029700" progId="Visio.Drawing.11">
                  <p:embed/>
                </p:oleObj>
              </mc:Choice>
              <mc:Fallback>
                <p:oleObj name="Visio" r:id="rId4" imgW="13004800" imgH="9029700" progId="Visio.Drawing.11">
                  <p:embed/>
                  <p:pic>
                    <p:nvPicPr>
                      <p:cNvPr id="0" name="对象 8"/>
                      <p:cNvPicPr>
                        <a:picLocks noChangeAspect="1" noChangeArrowheads="1"/>
                      </p:cNvPicPr>
                      <p:nvPr/>
                    </p:nvPicPr>
                    <p:blipFill>
                      <a:blip r:embed="rId5"/>
                      <a:srcRect/>
                      <a:stretch>
                        <a:fillRect/>
                      </a:stretch>
                    </p:blipFill>
                    <p:spPr bwMode="auto">
                      <a:xfrm>
                        <a:off x="395536" y="1307554"/>
                        <a:ext cx="8429625" cy="485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755575" y="1124743"/>
            <a:ext cx="11264040" cy="5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755575" y="1401794"/>
          <a:ext cx="7860539" cy="4763510"/>
        </p:xfrm>
        <a:graphic>
          <a:graphicData uri="http://schemas.openxmlformats.org/presentationml/2006/ole">
            <mc:AlternateContent xmlns:mc="http://schemas.openxmlformats.org/markup-compatibility/2006">
              <mc:Choice xmlns:v="urn:schemas-microsoft-com:vml" Requires="v">
                <p:oleObj spid="_x0000_s125097" r:id="rId4" imgW="9626600" imgH="6184900" progId="Visio.Drawing.15">
                  <p:embed/>
                </p:oleObj>
              </mc:Choice>
              <mc:Fallback>
                <p:oleObj r:id="rId4" imgW="9626600" imgH="6184900"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5" y="1401794"/>
                        <a:ext cx="7860539" cy="4763510"/>
                      </a:xfrm>
                      <a:prstGeom prst="rect">
                        <a:avLst/>
                      </a:prstGeom>
                      <a:noFill/>
                    </p:spPr>
                  </p:pic>
                </p:oleObj>
              </mc:Fallback>
            </mc:AlternateContent>
          </a:graphicData>
        </a:graphic>
      </p:graphicFrame>
      <p:sp>
        <p:nvSpPr>
          <p:cNvPr id="5" name="标题 1"/>
          <p:cNvSpPr txBox="1"/>
          <p:nvPr/>
        </p:nvSpPr>
        <p:spPr bwMode="auto">
          <a:xfrm>
            <a:off x="1835696" y="258967"/>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6.4 </a:t>
            </a:r>
            <a:r>
              <a:rPr lang="en-US" altLang="zh-CN" sz="32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19672" y="1510394"/>
            <a:ext cx="5742205" cy="2782702"/>
          </a:xfrm>
          <a:prstGeom prst="rect">
            <a:avLst/>
          </a:prstGeom>
        </p:spPr>
      </p:pic>
      <p:pic>
        <p:nvPicPr>
          <p:cNvPr id="3" name="图片 2"/>
          <p:cNvPicPr>
            <a:picLocks noChangeAspect="1"/>
          </p:cNvPicPr>
          <p:nvPr/>
        </p:nvPicPr>
        <p:blipFill>
          <a:blip r:embed="rId3"/>
          <a:stretch>
            <a:fillRect/>
          </a:stretch>
        </p:blipFill>
        <p:spPr>
          <a:xfrm>
            <a:off x="1619672" y="4293096"/>
            <a:ext cx="5700254" cy="2461473"/>
          </a:xfrm>
          <a:prstGeom prst="rect">
            <a:avLst/>
          </a:prstGeom>
        </p:spPr>
      </p:pic>
      <p:sp>
        <p:nvSpPr>
          <p:cNvPr id="5" name="标题 1"/>
          <p:cNvSpPr txBox="1"/>
          <p:nvPr/>
        </p:nvSpPr>
        <p:spPr bwMode="auto">
          <a:xfrm>
            <a:off x="1907704" y="26064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6.4 </a:t>
            </a:r>
            <a:r>
              <a:rPr lang="en-US" altLang="zh-CN" sz="3200" kern="0" dirty="0">
                <a:solidFill>
                  <a:srgbClr val="990000"/>
                </a:solidFill>
                <a:latin typeface="Comic Sans MS" panose="030F0702030302020204" pitchFamily="66" charset="0"/>
                <a:ea typeface="隶书" panose="02010509060101010101" pitchFamily="49" charset="-122"/>
                <a:sym typeface="+mn-ea"/>
              </a:rPr>
              <a:t>AC源与测量子系统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26064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6.5 </a:t>
            </a:r>
            <a:r>
              <a:rPr lang="zh-CN" altLang="en-US" sz="3200" kern="0" dirty="0">
                <a:solidFill>
                  <a:srgbClr val="990000"/>
                </a:solidFill>
                <a:latin typeface="Comic Sans MS" panose="030F0702030302020204" pitchFamily="66" charset="0"/>
                <a:ea typeface="隶书" panose="02010509060101010101" pitchFamily="49" charset="-122"/>
              </a:rPr>
              <a:t>时间测量子系统</a:t>
            </a:r>
          </a:p>
        </p:txBody>
      </p:sp>
      <p:sp>
        <p:nvSpPr>
          <p:cNvPr id="4" name="标题 1"/>
          <p:cNvSpPr txBox="1"/>
          <p:nvPr/>
        </p:nvSpPr>
        <p:spPr bwMode="auto">
          <a:xfrm>
            <a:off x="107504" y="1204340"/>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200" b="0" kern="0" dirty="0">
                <a:solidFill>
                  <a:srgbClr val="002060"/>
                </a:solidFill>
                <a:latin typeface="Comic Sans MS" panose="030F0702030302020204" pitchFamily="66" charset="0"/>
                <a:ea typeface="隶书" panose="02010509060101010101" pitchFamily="49" charset="-122"/>
              </a:rPr>
              <a:t>时间测量</a:t>
            </a:r>
          </a:p>
        </p:txBody>
      </p:sp>
      <p:sp>
        <p:nvSpPr>
          <p:cNvPr id="3" name="文本框 2"/>
          <p:cNvSpPr txBox="1"/>
          <p:nvPr/>
        </p:nvSpPr>
        <p:spPr>
          <a:xfrm>
            <a:off x="107504" y="2060848"/>
            <a:ext cx="8964488" cy="3344570"/>
          </a:xfrm>
          <a:prstGeom prst="rect">
            <a:avLst/>
          </a:prstGeom>
          <a:noFill/>
        </p:spPr>
        <p:txBody>
          <a:bodyPr wrap="square" rtlCol="0">
            <a:spAutoFit/>
          </a:bodyPr>
          <a:lstStyle/>
          <a:p>
            <a:pPr>
              <a:lnSpc>
                <a:spcPct val="150000"/>
              </a:lnSpc>
            </a:pPr>
            <a:r>
              <a:rPr lang="en-US" altLang="zh-CN" sz="2400" b="1" dirty="0" err="1"/>
              <a:t>数字和混合信号</a:t>
            </a:r>
            <a:r>
              <a:rPr lang="zh-CN" altLang="en-US" sz="2400" b="1" dirty="0"/>
              <a:t>集成电路</a:t>
            </a:r>
            <a:r>
              <a:rPr lang="en-US" altLang="zh-CN" sz="2400" b="1" dirty="0"/>
              <a:t>通常需要进行各种时间测量，例如频率，周期，占空比，上升和下降时间，抖动，偏斜和传播延迟。这些参数可以使用ATE测试仪的时间测量系统（TMS）进行测量。大多数TMS仪器测量这些参数能够</a:t>
            </a:r>
            <a:r>
              <a:rPr lang="zh-CN" altLang="en-US" sz="2400" b="1" dirty="0"/>
              <a:t>达到</a:t>
            </a:r>
            <a:r>
              <a:rPr lang="en-US" altLang="zh-CN" sz="2400" b="1" dirty="0" err="1"/>
              <a:t>几纳秒的精度</a:t>
            </a:r>
            <a:r>
              <a:rPr lang="en-US" altLang="zh-CN" sz="2400" b="1" dirty="0"/>
              <a:t>。 </a:t>
            </a:r>
            <a:r>
              <a:rPr lang="en-US" altLang="zh-CN" sz="2400" b="1" dirty="0" err="1"/>
              <a:t>一些更先进的TMS仪器可以将诸如抖动之类的参数测量</a:t>
            </a:r>
            <a:r>
              <a:rPr lang="zh-CN" altLang="en-US" sz="2400" b="1" dirty="0"/>
              <a:t>分辨率提高到</a:t>
            </a:r>
            <a:r>
              <a:rPr lang="en-US" altLang="zh-CN" sz="2400" b="1" dirty="0"/>
              <a:t>1 </a:t>
            </a:r>
            <a:r>
              <a:rPr lang="en-US" altLang="zh-CN" sz="2400" b="1" dirty="0" err="1"/>
              <a:t>ps</a:t>
            </a:r>
            <a:r>
              <a:rPr lang="en-US" altLang="zh-CN" sz="2400" b="1" dirty="0"/>
              <a:t>。</a:t>
            </a:r>
          </a:p>
        </p:txBody>
      </p:sp>
    </p:spTree>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26064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6.5 </a:t>
            </a:r>
            <a:r>
              <a:rPr lang="zh-CN" altLang="en-US" sz="3200" kern="0" dirty="0">
                <a:solidFill>
                  <a:srgbClr val="990000"/>
                </a:solidFill>
                <a:latin typeface="Comic Sans MS" panose="030F0702030302020204" pitchFamily="66" charset="0"/>
                <a:ea typeface="隶书" panose="02010509060101010101" pitchFamily="49" charset="-122"/>
                <a:sym typeface="+mn-ea"/>
              </a:rPr>
              <a:t>时间测量子系统</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标题 1"/>
          <p:cNvSpPr txBox="1"/>
          <p:nvPr/>
        </p:nvSpPr>
        <p:spPr bwMode="auto">
          <a:xfrm>
            <a:off x="107504" y="1204340"/>
            <a:ext cx="8964488"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nSpc>
                <a:spcPct val="150000"/>
              </a:lnSpc>
            </a:pPr>
            <a:r>
              <a:rPr lang="zh-CN" altLang="en-US" sz="3200" b="0" kern="0" dirty="0">
                <a:solidFill>
                  <a:srgbClr val="002060"/>
                </a:solidFill>
                <a:latin typeface="Comic Sans MS" panose="030F0702030302020204" pitchFamily="66" charset="0"/>
                <a:ea typeface="隶书" panose="02010509060101010101" pitchFamily="49" charset="-122"/>
              </a:rPr>
              <a:t>时间测量互连</a:t>
            </a:r>
          </a:p>
        </p:txBody>
      </p:sp>
      <p:sp>
        <p:nvSpPr>
          <p:cNvPr id="3" name="文本框 2"/>
          <p:cNvSpPr txBox="1"/>
          <p:nvPr/>
        </p:nvSpPr>
        <p:spPr>
          <a:xfrm>
            <a:off x="262444" y="2060848"/>
            <a:ext cx="8964488" cy="3344570"/>
          </a:xfrm>
          <a:prstGeom prst="rect">
            <a:avLst/>
          </a:prstGeom>
          <a:noFill/>
        </p:spPr>
        <p:txBody>
          <a:bodyPr wrap="square" rtlCol="0">
            <a:spAutoFit/>
          </a:bodyPr>
          <a:lstStyle/>
          <a:p>
            <a:pPr>
              <a:lnSpc>
                <a:spcPct val="150000"/>
              </a:lnSpc>
            </a:pPr>
            <a:r>
              <a:rPr lang="en-US" altLang="zh-CN" sz="2400" b="1" dirty="0" err="1"/>
              <a:t>关于TMS仪器，要考虑的最重要问题是其输入</a:t>
            </a:r>
            <a:r>
              <a:rPr lang="zh-CN" altLang="en-US" sz="2400" b="1" dirty="0"/>
              <a:t>通道及接入</a:t>
            </a:r>
            <a:r>
              <a:rPr lang="en-US" altLang="zh-CN" sz="2400" b="1" dirty="0" err="1"/>
              <a:t>路径如何影响要测量的波形的形状</a:t>
            </a:r>
            <a:r>
              <a:rPr lang="en-US" altLang="zh-CN" sz="2400" b="1" dirty="0"/>
              <a:t>。 </a:t>
            </a:r>
            <a:r>
              <a:rPr lang="en-US" altLang="zh-CN" sz="2400" b="1" dirty="0" err="1"/>
              <a:t>如果信号的上升沿形状</a:t>
            </a:r>
            <a:r>
              <a:rPr lang="zh-CN" altLang="en-US" sz="2400" b="1" dirty="0"/>
              <a:t>受到</a:t>
            </a:r>
            <a:r>
              <a:rPr lang="en-US" altLang="zh-CN" sz="2400" b="1" dirty="0"/>
              <a:t>50Ω同轴连接所</a:t>
            </a:r>
            <a:r>
              <a:rPr lang="zh-CN" altLang="en-US" sz="2400" b="1" dirty="0"/>
              <a:t>影响</a:t>
            </a:r>
            <a:r>
              <a:rPr lang="en-US" altLang="zh-CN" sz="2400" b="1" dirty="0"/>
              <a:t>，则测量1 ns的上升时间几乎没有用。 如果TMS输入的带宽仅为300 MHz，尝试测量100 ps的上升沿同样没有用。 准确的时序测量需要在DUT输出和TMS时间测量电路之间建立高质量的信号路径。</a:t>
            </a:r>
          </a:p>
        </p:txBody>
      </p:sp>
    </p:spTree>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6.6 DIB</a:t>
            </a:r>
            <a:r>
              <a:rPr lang="zh-CN" altLang="en-US" sz="3200" kern="0" dirty="0">
                <a:solidFill>
                  <a:srgbClr val="990000"/>
                </a:solidFill>
                <a:latin typeface="Comic Sans MS" panose="030F0702030302020204" pitchFamily="66" charset="0"/>
                <a:ea typeface="隶书" panose="02010509060101010101" pitchFamily="49" charset="-122"/>
              </a:rPr>
              <a:t>概述</a:t>
            </a:r>
          </a:p>
        </p:txBody>
      </p:sp>
      <p:sp>
        <p:nvSpPr>
          <p:cNvPr id="4" name="内容占位符 2"/>
          <p:cNvSpPr txBox="1"/>
          <p:nvPr/>
        </p:nvSpPr>
        <p:spPr bwMode="auto">
          <a:xfrm>
            <a:off x="755576" y="1268760"/>
            <a:ext cx="8001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548005" indent="-411480" algn="ctr" eaLnBrk="1" hangingPunct="1">
              <a:lnSpc>
                <a:spcPct val="150000"/>
              </a:lnSpc>
              <a:spcBef>
                <a:spcPts val="600"/>
              </a:spcBef>
              <a:buClr>
                <a:schemeClr val="accent2"/>
              </a:buClr>
              <a:buNone/>
            </a:pPr>
            <a:r>
              <a:rPr lang="zh-CN" altLang="en-US" sz="3600" kern="0" dirty="0">
                <a:solidFill>
                  <a:srgbClr val="FF0000"/>
                </a:solidFill>
                <a:ea typeface="华文细黑" panose="02010600040101010101" pitchFamily="2" charset="-122"/>
              </a:rPr>
              <a:t>设备接口板（</a:t>
            </a:r>
            <a:r>
              <a:rPr lang="en-US" altLang="zh-CN" sz="3600" kern="0" dirty="0">
                <a:solidFill>
                  <a:srgbClr val="FF0000"/>
                </a:solidFill>
                <a:ea typeface="华文细黑" panose="02010600040101010101" pitchFamily="2" charset="-122"/>
              </a:rPr>
              <a:t>DIB</a:t>
            </a:r>
            <a:r>
              <a:rPr lang="zh-CN" altLang="en-US" sz="3600" kern="0" dirty="0">
                <a:solidFill>
                  <a:srgbClr val="FF0000"/>
                </a:solidFill>
                <a:ea typeface="华文细黑" panose="02010600040101010101" pitchFamily="2" charset="-122"/>
              </a:rPr>
              <a:t>）</a:t>
            </a:r>
            <a:r>
              <a:rPr lang="en-US" altLang="zh-CN" sz="3600" kern="0" dirty="0">
                <a:solidFill>
                  <a:srgbClr val="7030A0"/>
                </a:solidFill>
                <a:ea typeface="华文细黑" panose="02010600040101010101" pitchFamily="2" charset="-122"/>
              </a:rPr>
              <a:t> </a:t>
            </a:r>
          </a:p>
          <a:p>
            <a:pPr marL="548005" indent="-411480" eaLnBrk="1" hangingPunct="1">
              <a:lnSpc>
                <a:spcPct val="150000"/>
              </a:lnSpc>
              <a:spcBef>
                <a:spcPts val="600"/>
              </a:spcBef>
              <a:buClr>
                <a:schemeClr val="accent2"/>
              </a:buClr>
              <a:buNone/>
            </a:pPr>
            <a:r>
              <a:rPr lang="en-US" altLang="zh-CN" sz="3200" kern="0" dirty="0">
                <a:solidFill>
                  <a:schemeClr val="tx1"/>
                </a:solidFill>
                <a:ea typeface="华文细黑" panose="02010600040101010101" pitchFamily="2" charset="-122"/>
              </a:rPr>
              <a:t>6.6  DIB</a:t>
            </a:r>
            <a:r>
              <a:rPr lang="zh-CN" altLang="en-US" sz="3200" kern="0" dirty="0">
                <a:solidFill>
                  <a:schemeClr val="tx1"/>
                </a:solidFill>
                <a:ea typeface="华文细黑" panose="02010600040101010101" pitchFamily="2" charset="-122"/>
              </a:rPr>
              <a:t>概述</a:t>
            </a:r>
            <a:endParaRPr lang="en-US" altLang="zh-CN" sz="3200" kern="0" dirty="0">
              <a:solidFill>
                <a:schemeClr val="tx1"/>
              </a:solidFill>
              <a:ea typeface="华文细黑" panose="02010600040101010101" pitchFamily="2" charset="-122"/>
            </a:endParaRPr>
          </a:p>
          <a:p>
            <a:pPr marL="548005" indent="-411480" eaLnBrk="1" hangingPunct="1">
              <a:lnSpc>
                <a:spcPct val="150000"/>
              </a:lnSpc>
              <a:spcBef>
                <a:spcPts val="600"/>
              </a:spcBef>
              <a:buClr>
                <a:schemeClr val="accent2"/>
              </a:buClr>
              <a:buFont typeface="Wingdings" panose="05000000000000000000" pitchFamily="2" charset="2"/>
              <a:buNone/>
            </a:pPr>
            <a:r>
              <a:rPr lang="en-US" altLang="zh-CN" sz="3200" kern="0" dirty="0">
                <a:solidFill>
                  <a:schemeClr val="tx1"/>
                </a:solidFill>
                <a:ea typeface="华文细黑" panose="02010600040101010101" pitchFamily="2" charset="-122"/>
              </a:rPr>
              <a:t>6.7  DIB</a:t>
            </a:r>
            <a:r>
              <a:rPr lang="zh-CN" altLang="en-US" sz="3200" kern="0" dirty="0">
                <a:solidFill>
                  <a:schemeClr val="tx1"/>
                </a:solidFill>
                <a:ea typeface="华文细黑" panose="02010600040101010101" pitchFamily="2" charset="-122"/>
              </a:rPr>
              <a:t>设计准则</a:t>
            </a:r>
            <a:endParaRPr lang="en-US" altLang="zh-CN" sz="3200" kern="0" dirty="0">
              <a:solidFill>
                <a:schemeClr val="tx1"/>
              </a:solidFill>
              <a:ea typeface="华文细黑" panose="02010600040101010101" pitchFamily="2" charset="-122"/>
            </a:endParaRPr>
          </a:p>
          <a:p>
            <a:pPr marL="548005" indent="-411480" eaLnBrk="1" hangingPunct="1">
              <a:lnSpc>
                <a:spcPct val="150000"/>
              </a:lnSpc>
              <a:spcBef>
                <a:spcPts val="600"/>
              </a:spcBef>
              <a:buClr>
                <a:schemeClr val="accent2"/>
              </a:buClr>
              <a:buFont typeface="Wingdings" panose="05000000000000000000" pitchFamily="2" charset="2"/>
              <a:buNone/>
            </a:pPr>
            <a:r>
              <a:rPr lang="en-US" altLang="zh-CN" sz="3200" kern="0" dirty="0">
                <a:solidFill>
                  <a:schemeClr val="tx1"/>
                </a:solidFill>
                <a:ea typeface="华文细黑" panose="02010600040101010101" pitchFamily="2" charset="-122"/>
              </a:rPr>
              <a:t>6.8  DIB</a:t>
            </a:r>
            <a:r>
              <a:rPr lang="zh-CN" altLang="en-US" sz="3200" kern="0" dirty="0">
                <a:solidFill>
                  <a:schemeClr val="tx1"/>
                </a:solidFill>
                <a:ea typeface="华文细黑" panose="02010600040101010101" pitchFamily="2" charset="-122"/>
              </a:rPr>
              <a:t>组件和常见电路</a:t>
            </a:r>
            <a:endParaRPr lang="en-US" altLang="zh-CN" sz="3200" kern="0" dirty="0">
              <a:solidFill>
                <a:schemeClr val="tx1"/>
              </a:solidFill>
              <a:ea typeface="华文细黑" panose="02010600040101010101" pitchFamily="2" charset="-122"/>
            </a:endParaRPr>
          </a:p>
          <a:p>
            <a:pPr marL="548005" indent="-411480" eaLnBrk="1" hangingPunct="1">
              <a:lnSpc>
                <a:spcPct val="150000"/>
              </a:lnSpc>
              <a:spcBef>
                <a:spcPts val="600"/>
              </a:spcBef>
              <a:buClr>
                <a:schemeClr val="accent2"/>
              </a:buClr>
              <a:buFont typeface="Wingdings" panose="05000000000000000000" pitchFamily="2" charset="2"/>
              <a:buNone/>
            </a:pPr>
            <a:r>
              <a:rPr lang="en-US" altLang="zh-CN" sz="3200" kern="0" dirty="0">
                <a:solidFill>
                  <a:schemeClr val="tx1"/>
                </a:solidFill>
                <a:ea typeface="华文细黑" panose="02010600040101010101" pitchFamily="2" charset="-122"/>
              </a:rPr>
              <a:t>6.9  </a:t>
            </a:r>
            <a:r>
              <a:rPr lang="zh-CN" altLang="en-US" sz="3200" kern="0" dirty="0">
                <a:solidFill>
                  <a:schemeClr val="tx1"/>
                </a:solidFill>
                <a:ea typeface="华文细黑" panose="02010600040101010101" pitchFamily="2" charset="-122"/>
              </a:rPr>
              <a:t>常见的</a:t>
            </a:r>
            <a:r>
              <a:rPr lang="en-US" altLang="zh-CN" sz="3200" kern="0" dirty="0">
                <a:solidFill>
                  <a:schemeClr val="tx1"/>
                </a:solidFill>
                <a:ea typeface="华文细黑" panose="02010600040101010101" pitchFamily="2" charset="-122"/>
              </a:rPr>
              <a:t>DIB</a:t>
            </a:r>
            <a:r>
              <a:rPr lang="zh-CN" altLang="en-US" sz="3200" kern="0" dirty="0">
                <a:solidFill>
                  <a:schemeClr val="tx1"/>
                </a:solidFill>
                <a:ea typeface="华文细黑" panose="02010600040101010101" pitchFamily="2" charset="-122"/>
              </a:rPr>
              <a:t>设计错误</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43608" y="1180548"/>
            <a:ext cx="7791183" cy="5643727"/>
          </a:xfrm>
          <a:prstGeom prst="rect">
            <a:avLst/>
          </a:prstGeom>
        </p:spPr>
      </p:pic>
      <p:sp>
        <p:nvSpPr>
          <p:cNvPr id="4" name="标题 1"/>
          <p:cNvSpPr txBox="1"/>
          <p:nvPr/>
        </p:nvSpPr>
        <p:spPr bwMode="auto">
          <a:xfrm>
            <a:off x="2709317" y="8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6.6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概述</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
        <p:nvSpPr>
          <p:cNvPr id="3" name="矩形 2"/>
          <p:cNvSpPr/>
          <p:nvPr/>
        </p:nvSpPr>
        <p:spPr>
          <a:xfrm>
            <a:off x="395536" y="1340768"/>
            <a:ext cx="8744029" cy="4643515"/>
          </a:xfrm>
          <a:prstGeom prst="rect">
            <a:avLst/>
          </a:prstGeom>
        </p:spPr>
        <p:txBody>
          <a:bodyPr wrap="square">
            <a:spAutoFit/>
          </a:bodyPr>
          <a:lstStyle/>
          <a:p>
            <a:pPr>
              <a:lnSpc>
                <a:spcPct val="150000"/>
              </a:lnSpc>
            </a:pPr>
            <a:r>
              <a:rPr lang="en-US" altLang="zh-CN" sz="2800" b="1" dirty="0">
                <a:latin typeface="+mn-lt"/>
                <a:ea typeface="+mn-ea"/>
              </a:rPr>
              <a:t>DIB</a:t>
            </a:r>
            <a:r>
              <a:rPr lang="zh-CN" altLang="en-US" sz="2800" b="1" dirty="0">
                <a:latin typeface="+mn-lt"/>
                <a:ea typeface="+mn-ea"/>
              </a:rPr>
              <a:t>：</a:t>
            </a:r>
            <a:r>
              <a:rPr lang="en-US" altLang="zh-CN" sz="2400" b="1" dirty="0" err="1">
                <a:latin typeface="+mn-lt"/>
                <a:ea typeface="+mn-ea"/>
              </a:rPr>
              <a:t>提供了一种针对特定DUT和DUT系列定制通用测试仪的方法</a:t>
            </a:r>
            <a:r>
              <a:rPr lang="en-US" altLang="zh-CN" sz="2400" b="1" dirty="0">
                <a:latin typeface="+mn-lt"/>
                <a:ea typeface="+mn-ea"/>
              </a:rPr>
              <a:t>。</a:t>
            </a:r>
          </a:p>
          <a:p>
            <a:pPr>
              <a:lnSpc>
                <a:spcPct val="150000"/>
              </a:lnSpc>
            </a:pPr>
            <a:r>
              <a:rPr lang="en-US" altLang="zh-CN" sz="2800" b="1" dirty="0">
                <a:latin typeface="+mn-lt"/>
                <a:ea typeface="+mn-ea"/>
              </a:rPr>
              <a:t>DIB</a:t>
            </a:r>
            <a:r>
              <a:rPr lang="zh-CN" altLang="en-US" sz="2800" b="1" dirty="0">
                <a:latin typeface="+mn-lt"/>
                <a:ea typeface="+mn-ea"/>
              </a:rPr>
              <a:t> 的两大主要目的：</a:t>
            </a:r>
            <a:endParaRPr lang="en-US" altLang="zh-CN" sz="2800" b="1" dirty="0">
              <a:latin typeface="+mn-lt"/>
              <a:ea typeface="+mn-ea"/>
            </a:endParaRPr>
          </a:p>
          <a:p>
            <a:pPr marL="342900" indent="-342900">
              <a:lnSpc>
                <a:spcPct val="150000"/>
              </a:lnSpc>
              <a:buClr>
                <a:srgbClr val="7030A0"/>
              </a:buClr>
              <a:buFont typeface="Wingdings" panose="05000000000000000000" pitchFamily="2" charset="2"/>
              <a:buChar char="l"/>
            </a:pPr>
            <a:r>
              <a:rPr lang="en-US" altLang="zh-CN" sz="2400" b="1" dirty="0">
                <a:latin typeface="Times New Roman" panose="02020603050405020304" pitchFamily="18" charset="0"/>
                <a:ea typeface="+mn-ea"/>
                <a:cs typeface="Times New Roman" panose="02020603050405020304" pitchFamily="18" charset="0"/>
              </a:rPr>
              <a:t>它为测试工程师提供了安装ATE测试仪中不可用的DUT专用电路的地方。 该电路可以放置在DUT附近，以提高关键测试期间的电气性能。</a:t>
            </a:r>
          </a:p>
          <a:p>
            <a:pPr marL="342900" indent="-342900">
              <a:lnSpc>
                <a:spcPct val="150000"/>
              </a:lnSpc>
              <a:buClr>
                <a:srgbClr val="7030A0"/>
              </a:buClr>
              <a:buFont typeface="Wingdings" panose="05000000000000000000" pitchFamily="2" charset="2"/>
              <a:buChar char="l"/>
            </a:pPr>
            <a:r>
              <a:rPr lang="en-US" altLang="zh-CN" sz="2400" b="1" dirty="0">
                <a:latin typeface="Times New Roman" panose="02020603050405020304" pitchFamily="18" charset="0"/>
                <a:ea typeface="+mn-ea"/>
                <a:cs typeface="Times New Roman" panose="02020603050405020304" pitchFamily="18" charset="0"/>
              </a:rPr>
              <a:t>在电气性能测试</a:t>
            </a:r>
            <a:r>
              <a:rPr lang="zh-CN" altLang="en-US" sz="2400" b="1" dirty="0">
                <a:latin typeface="Times New Roman" panose="02020603050405020304" pitchFamily="18" charset="0"/>
                <a:ea typeface="+mn-ea"/>
                <a:cs typeface="Times New Roman" panose="02020603050405020304" pitchFamily="18" charset="0"/>
              </a:rPr>
              <a:t>时</a:t>
            </a:r>
            <a:r>
              <a:rPr lang="en-US" altLang="zh-CN" sz="2400" b="1" dirty="0">
                <a:latin typeface="Times New Roman" panose="02020603050405020304" pitchFamily="18" charset="0"/>
                <a:ea typeface="+mn-ea"/>
                <a:cs typeface="Times New Roman" panose="02020603050405020304" pitchFamily="18" charset="0"/>
              </a:rPr>
              <a:t>，DIB为每个DUT提供了一个临时的电气接口。</a:t>
            </a:r>
          </a:p>
        </p:txBody>
      </p:sp>
    </p:spTree>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6.6</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概述</a:t>
            </a:r>
            <a:endParaRPr lang="en-US" altLang="zh-CN"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1302070" y="757276"/>
            <a:ext cx="7377057" cy="3213149"/>
          </a:xfrm>
          <a:prstGeom prst="rect">
            <a:avLst/>
          </a:prstGeom>
        </p:spPr>
      </p:pic>
      <p:pic>
        <p:nvPicPr>
          <p:cNvPr id="4" name="图片 3"/>
          <p:cNvPicPr>
            <a:picLocks noChangeAspect="1"/>
          </p:cNvPicPr>
          <p:nvPr/>
        </p:nvPicPr>
        <p:blipFill>
          <a:blip r:embed="rId4"/>
          <a:stretch>
            <a:fillRect/>
          </a:stretch>
        </p:blipFill>
        <p:spPr>
          <a:xfrm>
            <a:off x="1403648" y="4149080"/>
            <a:ext cx="5364857" cy="2652232"/>
          </a:xfrm>
          <a:prstGeom prst="rect">
            <a:avLst/>
          </a:prstGeom>
        </p:spPr>
      </p:pic>
    </p:spTree>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2292" y="854075"/>
            <a:ext cx="8501708" cy="521970"/>
          </a:xfrm>
          <a:prstGeom prst="rect">
            <a:avLst/>
          </a:prstGeom>
        </p:spPr>
        <p:txBody>
          <a:bodyPr wrap="square">
            <a:spAutoFit/>
          </a:bodyPr>
          <a:lstStyle/>
          <a:p>
            <a:r>
              <a:rPr lang="en-US" altLang="zh-CN" sz="2800" b="1" dirty="0">
                <a:solidFill>
                  <a:srgbClr val="FF0000"/>
                </a:solidFill>
                <a:latin typeface="+mn-lt"/>
                <a:ea typeface="+mn-ea"/>
              </a:rPr>
              <a:t>DIB </a:t>
            </a:r>
            <a:r>
              <a:rPr lang="zh-CN" altLang="en-US" sz="2800" b="1" dirty="0">
                <a:solidFill>
                  <a:srgbClr val="FF0000"/>
                </a:solidFill>
                <a:latin typeface="+mn-lt"/>
                <a:ea typeface="+mn-ea"/>
              </a:rPr>
              <a:t>结构：</a:t>
            </a:r>
            <a:endParaRPr lang="zh-CN" altLang="en-US" sz="2800" b="1" dirty="0">
              <a:solidFill>
                <a:srgbClr val="083CB0"/>
              </a:solidFill>
              <a:latin typeface="+mn-lt"/>
              <a:ea typeface="+mn-ea"/>
            </a:endParaRPr>
          </a:p>
        </p:txBody>
      </p:sp>
      <p:sp>
        <p:nvSpPr>
          <p:cNvPr id="10"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6.6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概述</a:t>
            </a:r>
            <a:endParaRPr lang="en-US" altLang="zh-CN" sz="3200" kern="0" dirty="0">
              <a:solidFill>
                <a:srgbClr val="990000"/>
              </a:solidFill>
              <a:latin typeface="Comic Sans MS" panose="030F0702030302020204" pitchFamily="66" charset="0"/>
              <a:ea typeface="隶书" panose="02010509060101010101" pitchFamily="49" charset="-122"/>
            </a:endParaRPr>
          </a:p>
        </p:txBody>
      </p:sp>
      <p:grpSp>
        <p:nvGrpSpPr>
          <p:cNvPr id="5" name="组合 4"/>
          <p:cNvGrpSpPr/>
          <p:nvPr/>
        </p:nvGrpSpPr>
        <p:grpSpPr>
          <a:xfrm>
            <a:off x="179512" y="1628800"/>
            <a:ext cx="8964488" cy="4801314"/>
            <a:chOff x="179512" y="1628800"/>
            <a:chExt cx="8964488" cy="4801314"/>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628801"/>
              <a:ext cx="5893872" cy="4801313"/>
            </a:xfrm>
            <a:prstGeom prst="rect">
              <a:avLst/>
            </a:prstGeom>
          </p:spPr>
        </p:pic>
        <p:sp>
          <p:nvSpPr>
            <p:cNvPr id="8" name="矩形 7"/>
            <p:cNvSpPr/>
            <p:nvPr/>
          </p:nvSpPr>
          <p:spPr>
            <a:xfrm>
              <a:off x="5327576" y="1628800"/>
              <a:ext cx="3816424" cy="4801314"/>
            </a:xfrm>
            <a:prstGeom prst="rect">
              <a:avLst/>
            </a:prstGeom>
          </p:spPr>
          <p:txBody>
            <a:bodyPr wrap="square">
              <a:spAutoFit/>
            </a:bodyPr>
            <a:lstStyle/>
            <a:p>
              <a:pPr>
                <a:spcAft>
                  <a:spcPts val="0"/>
                </a:spcAft>
              </a:pPr>
              <a:r>
                <a:rPr lang="en-US" altLang="zh-CN" kern="100" dirty="0">
                  <a:latin typeface="Calibri" panose="020F0502020204030204"/>
                  <a:cs typeface="Times New Roman" panose="02020603050405020304" pitchFamily="18" charset="0"/>
                </a:rPr>
                <a:t>DIB  interfacing schemes</a:t>
              </a:r>
              <a:r>
                <a:rPr lang="zh-CN" altLang="zh-CN" kern="100" dirty="0">
                  <a:latin typeface="Calibri" panose="020F0502020204030204"/>
                  <a:cs typeface="Times New Roman" panose="02020603050405020304" pitchFamily="18" charset="0"/>
                </a:rPr>
                <a:t>：</a:t>
              </a:r>
              <a:endParaRPr lang="en-US" altLang="zh-CN" kern="100" dirty="0">
                <a:latin typeface="Calibri" panose="020F0502020204030204"/>
                <a:cs typeface="Times New Roman" panose="02020603050405020304" pitchFamily="18" charset="0"/>
              </a:endParaRPr>
            </a:p>
            <a:p>
              <a:pPr algn="ctr">
                <a:spcAft>
                  <a:spcPts val="0"/>
                </a:spcAft>
              </a:pPr>
              <a:endParaRPr lang="en-US" altLang="zh-CN" kern="100" dirty="0">
                <a:latin typeface="Calibri" panose="020F0502020204030204"/>
                <a:cs typeface="Times New Roman" panose="02020603050405020304" pitchFamily="18" charset="0"/>
              </a:endParaRPr>
            </a:p>
            <a:p>
              <a:pPr algn="ct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a</a:t>
              </a: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simple DIB</a:t>
              </a:r>
              <a:r>
                <a:rPr lang="zh-CN" altLang="zh-CN" kern="100" dirty="0">
                  <a:latin typeface="Calibri" panose="020F0502020204030204"/>
                  <a:cs typeface="Times New Roman" panose="02020603050405020304" pitchFamily="18" charset="0"/>
                </a:rPr>
                <a:t>；</a:t>
              </a:r>
            </a:p>
            <a:p>
              <a:pPr>
                <a:spcAft>
                  <a:spcPts val="0"/>
                </a:spcAft>
              </a:pPr>
              <a:r>
                <a:rPr lang="en-US" altLang="zh-CN" kern="100" dirty="0">
                  <a:latin typeface="Calibri" panose="020F0502020204030204"/>
                  <a:cs typeface="Times New Roman" panose="02020603050405020304" pitchFamily="18" charset="0"/>
                </a:rPr>
                <a:t> </a:t>
              </a: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b</a:t>
              </a: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socket adapter/swap block</a:t>
              </a:r>
              <a:r>
                <a:rPr lang="zh-CN" altLang="zh-CN" kern="100" dirty="0">
                  <a:latin typeface="Calibri" panose="020F0502020204030204"/>
                  <a:cs typeface="Times New Roman" panose="02020603050405020304" pitchFamily="18" charset="0"/>
                </a:rPr>
                <a:t>；</a:t>
              </a: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c</a:t>
              </a:r>
              <a:r>
                <a:rPr lang="zh-CN" altLang="zh-CN" kern="100" dirty="0">
                  <a:latin typeface="Calibri" panose="020F0502020204030204"/>
                  <a:cs typeface="Times New Roman" panose="02020603050405020304" pitchFamily="18" charset="0"/>
                </a:rPr>
                <a:t>）</a:t>
              </a:r>
              <a:r>
                <a:rPr lang="en-US" altLang="zh-CN" kern="100" dirty="0">
                  <a:latin typeface="Calibri" panose="020F0502020204030204"/>
                  <a:cs typeface="Times New Roman" panose="02020603050405020304" pitchFamily="18" charset="0"/>
                </a:rPr>
                <a:t>DIB and configuration board</a:t>
              </a:r>
              <a:endParaRPr lang="zh-CN" altLang="zh-CN" kern="100" dirty="0">
                <a:latin typeface="Calibri" panose="020F0502020204030204"/>
                <a:cs typeface="Times New Roman" panose="02020603050405020304" pitchFamily="18" charset="0"/>
              </a:endParaRPr>
            </a:p>
          </p:txBody>
        </p:sp>
      </p:grpSp>
    </p:spTree>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6.6DIB</a:t>
            </a:r>
            <a:r>
              <a:rPr lang="zh-CN" altLang="en-US" sz="3600" kern="0" dirty="0">
                <a:solidFill>
                  <a:srgbClr val="990000"/>
                </a:solidFill>
                <a:latin typeface="Comic Sans MS" panose="030F0702030302020204" pitchFamily="66" charset="0"/>
                <a:ea typeface="隶书" panose="02010509060101010101" pitchFamily="49" charset="-122"/>
              </a:rPr>
              <a:t>概述</a:t>
            </a:r>
          </a:p>
        </p:txBody>
      </p:sp>
      <p:sp>
        <p:nvSpPr>
          <p:cNvPr id="3" name="矩形 2"/>
          <p:cNvSpPr/>
          <p:nvPr/>
        </p:nvSpPr>
        <p:spPr>
          <a:xfrm>
            <a:off x="642292" y="854075"/>
            <a:ext cx="8501708" cy="523220"/>
          </a:xfrm>
          <a:prstGeom prst="rect">
            <a:avLst/>
          </a:prstGeom>
        </p:spPr>
        <p:txBody>
          <a:bodyPr wrap="square">
            <a:spAutoFit/>
          </a:bodyPr>
          <a:lstStyle/>
          <a:p>
            <a:r>
              <a:rPr lang="en-US" altLang="zh-CN" sz="2800" b="1" dirty="0">
                <a:solidFill>
                  <a:srgbClr val="FF0000"/>
                </a:solidFill>
                <a:latin typeface="+mn-lt"/>
                <a:ea typeface="+mn-ea"/>
              </a:rPr>
              <a:t>DIB</a:t>
            </a:r>
            <a:r>
              <a:rPr lang="zh-CN" altLang="en-US" sz="2800" b="1" dirty="0">
                <a:solidFill>
                  <a:srgbClr val="FF0000"/>
                </a:solidFill>
                <a:latin typeface="+mn-lt"/>
                <a:ea typeface="+mn-ea"/>
              </a:rPr>
              <a:t>的结构：</a:t>
            </a:r>
            <a:endParaRPr lang="zh-CN" altLang="en-US" sz="2800" b="1" dirty="0">
              <a:solidFill>
                <a:srgbClr val="083CB0"/>
              </a:solidFill>
              <a:latin typeface="+mn-lt"/>
              <a:ea typeface="+mn-ea"/>
            </a:endParaRPr>
          </a:p>
        </p:txBody>
      </p:sp>
      <p:sp>
        <p:nvSpPr>
          <p:cNvPr id="2" name="矩形 1"/>
          <p:cNvSpPr/>
          <p:nvPr/>
        </p:nvSpPr>
        <p:spPr>
          <a:xfrm>
            <a:off x="539552" y="1556792"/>
            <a:ext cx="7992789" cy="1384995"/>
          </a:xfrm>
          <a:prstGeom prst="rect">
            <a:avLst/>
          </a:prstGeom>
        </p:spPr>
        <p:txBody>
          <a:bodyPr wrap="square">
            <a:spAutoFit/>
          </a:bodyPr>
          <a:lstStyle/>
          <a:p>
            <a:pPr algn="just"/>
            <a:r>
              <a:rPr lang="zh-CN" altLang="en-US" sz="2800" b="1" dirty="0">
                <a:solidFill>
                  <a:srgbClr val="083CB0"/>
                </a:solidFill>
                <a:latin typeface="+mn-lt"/>
                <a:ea typeface="+mn-ea"/>
              </a:rPr>
              <a:t>第一种是最简单的</a:t>
            </a:r>
            <a:r>
              <a:rPr lang="en-US" altLang="zh-CN" sz="2800" b="1" dirty="0">
                <a:solidFill>
                  <a:srgbClr val="083CB0"/>
                </a:solidFill>
                <a:latin typeface="+mn-lt"/>
                <a:ea typeface="+mn-ea"/>
              </a:rPr>
              <a:t>DIB</a:t>
            </a:r>
            <a:r>
              <a:rPr lang="zh-CN" altLang="en-US" sz="2800" b="1" dirty="0">
                <a:solidFill>
                  <a:srgbClr val="083CB0"/>
                </a:solidFill>
                <a:latin typeface="+mn-lt"/>
                <a:ea typeface="+mn-ea"/>
              </a:rPr>
              <a:t>接口方案，在这种类型结构中，</a:t>
            </a:r>
            <a:r>
              <a:rPr lang="en-US" altLang="zh-CN" sz="2800" b="1" dirty="0">
                <a:solidFill>
                  <a:srgbClr val="083CB0"/>
                </a:solidFill>
                <a:latin typeface="+mn-lt"/>
                <a:ea typeface="+mn-ea"/>
              </a:rPr>
              <a:t>DIB</a:t>
            </a:r>
            <a:r>
              <a:rPr lang="zh-CN" altLang="en-US" sz="2800" b="1" dirty="0">
                <a:solidFill>
                  <a:srgbClr val="083CB0"/>
                </a:solidFill>
                <a:latin typeface="+mn-lt"/>
                <a:ea typeface="+mn-ea"/>
              </a:rPr>
              <a:t>和连接器组件构成了测试仪和</a:t>
            </a:r>
            <a:r>
              <a:rPr lang="en-US" altLang="zh-CN" sz="2800" b="1" dirty="0">
                <a:solidFill>
                  <a:srgbClr val="083CB0"/>
                </a:solidFill>
                <a:latin typeface="+mn-lt"/>
                <a:ea typeface="+mn-ea"/>
              </a:rPr>
              <a:t>DUT</a:t>
            </a:r>
            <a:r>
              <a:rPr lang="zh-CN" altLang="en-US" sz="2800" b="1" dirty="0">
                <a:solidFill>
                  <a:srgbClr val="083CB0"/>
                </a:solidFill>
                <a:latin typeface="+mn-lt"/>
                <a:ea typeface="+mn-ea"/>
              </a:rPr>
              <a:t>之间完整的接口。</a:t>
            </a:r>
          </a:p>
        </p:txBody>
      </p:sp>
      <p:sp>
        <p:nvSpPr>
          <p:cNvPr id="4" name="矩形 3"/>
          <p:cNvSpPr/>
          <p:nvPr/>
        </p:nvSpPr>
        <p:spPr>
          <a:xfrm>
            <a:off x="539552" y="3407804"/>
            <a:ext cx="7992788" cy="954107"/>
          </a:xfrm>
          <a:prstGeom prst="rect">
            <a:avLst/>
          </a:prstGeom>
        </p:spPr>
        <p:txBody>
          <a:bodyPr wrap="square">
            <a:spAutoFit/>
          </a:bodyPr>
          <a:lstStyle/>
          <a:p>
            <a:pPr algn="just"/>
            <a:r>
              <a:rPr lang="zh-CN" altLang="en-US" sz="2800" b="1" dirty="0">
                <a:solidFill>
                  <a:srgbClr val="083CB0"/>
                </a:solidFill>
                <a:latin typeface="+mn-lt"/>
                <a:ea typeface="+mn-ea"/>
              </a:rPr>
              <a:t>第二种方案是一个将插座适配器</a:t>
            </a:r>
            <a:r>
              <a:rPr lang="en-US" altLang="zh-CN" sz="2800" b="1" dirty="0">
                <a:solidFill>
                  <a:srgbClr val="083CB0"/>
                </a:solidFill>
                <a:latin typeface="+mn-lt"/>
                <a:ea typeface="+mn-ea"/>
              </a:rPr>
              <a:t>/</a:t>
            </a:r>
            <a:r>
              <a:rPr lang="zh-CN" altLang="en-US" sz="2800" b="1" dirty="0">
                <a:solidFill>
                  <a:srgbClr val="083CB0"/>
                </a:solidFill>
                <a:latin typeface="+mn-lt"/>
                <a:ea typeface="+mn-ea"/>
              </a:rPr>
              <a:t>转接模块结合起来，它经常用于测试一系列相似的器件。</a:t>
            </a:r>
          </a:p>
        </p:txBody>
      </p:sp>
      <p:sp>
        <p:nvSpPr>
          <p:cNvPr id="5" name="矩形 4"/>
          <p:cNvSpPr/>
          <p:nvPr/>
        </p:nvSpPr>
        <p:spPr>
          <a:xfrm>
            <a:off x="563459" y="4797152"/>
            <a:ext cx="7968881" cy="1384995"/>
          </a:xfrm>
          <a:prstGeom prst="rect">
            <a:avLst/>
          </a:prstGeom>
        </p:spPr>
        <p:txBody>
          <a:bodyPr wrap="square">
            <a:spAutoFit/>
          </a:bodyPr>
          <a:lstStyle/>
          <a:p>
            <a:pPr algn="just"/>
            <a:r>
              <a:rPr lang="zh-CN" altLang="zh-CN" sz="2800" b="1" dirty="0">
                <a:solidFill>
                  <a:srgbClr val="083CB0"/>
                </a:solidFill>
                <a:latin typeface="+mn-lt"/>
                <a:ea typeface="+mn-ea"/>
              </a:rPr>
              <a:t>第三种方案是配置</a:t>
            </a:r>
            <a:r>
              <a:rPr lang="en-US" altLang="zh-CN" sz="2800" b="1" dirty="0">
                <a:solidFill>
                  <a:srgbClr val="083CB0"/>
                </a:solidFill>
                <a:latin typeface="+mn-lt"/>
                <a:ea typeface="+mn-ea"/>
              </a:rPr>
              <a:t>/DIB</a:t>
            </a:r>
            <a:r>
              <a:rPr lang="zh-CN" altLang="zh-CN" sz="2800" b="1" dirty="0">
                <a:solidFill>
                  <a:srgbClr val="083CB0"/>
                </a:solidFill>
                <a:latin typeface="+mn-lt"/>
                <a:ea typeface="+mn-ea"/>
              </a:rPr>
              <a:t>方案。配置板位于测试头里面，除了这点之外，与母板相似。一般来说，它只是为特定测试组织需要而定制的。</a:t>
            </a:r>
            <a:endParaRPr lang="zh-CN" altLang="en-US" sz="2800" b="1" dirty="0">
              <a:solidFill>
                <a:srgbClr val="083CB0"/>
              </a:solidFill>
              <a:latin typeface="+mn-lt"/>
              <a:ea typeface="+mn-ea"/>
            </a:endParaRPr>
          </a:p>
        </p:txBody>
      </p:sp>
    </p:spTree>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6.6 DIB</a:t>
            </a:r>
            <a:r>
              <a:rPr lang="zh-CN" altLang="en-US" sz="3600" kern="0" dirty="0">
                <a:solidFill>
                  <a:srgbClr val="990000"/>
                </a:solidFill>
                <a:latin typeface="Comic Sans MS" panose="030F0702030302020204" pitchFamily="66" charset="0"/>
                <a:ea typeface="隶书" panose="02010509060101010101" pitchFamily="49" charset="-122"/>
              </a:rPr>
              <a:t>概述</a:t>
            </a:r>
          </a:p>
        </p:txBody>
      </p:sp>
      <p:sp>
        <p:nvSpPr>
          <p:cNvPr id="3" name="矩形 2"/>
          <p:cNvSpPr/>
          <p:nvPr/>
        </p:nvSpPr>
        <p:spPr>
          <a:xfrm>
            <a:off x="642292" y="854075"/>
            <a:ext cx="8501708" cy="523220"/>
          </a:xfrm>
          <a:prstGeom prst="rect">
            <a:avLst/>
          </a:prstGeom>
        </p:spPr>
        <p:txBody>
          <a:bodyPr wrap="square">
            <a:spAutoFit/>
          </a:bodyPr>
          <a:lstStyle/>
          <a:p>
            <a:r>
              <a:rPr lang="en-US" altLang="zh-CN" sz="2800" b="1" dirty="0">
                <a:solidFill>
                  <a:srgbClr val="FF0000"/>
                </a:solidFill>
                <a:latin typeface="+mn-lt"/>
                <a:ea typeface="+mn-ea"/>
              </a:rPr>
              <a:t>DIB</a:t>
            </a:r>
            <a:r>
              <a:rPr lang="zh-CN" altLang="en-US" sz="2800" b="1" dirty="0">
                <a:solidFill>
                  <a:srgbClr val="FF0000"/>
                </a:solidFill>
                <a:latin typeface="+mn-lt"/>
                <a:ea typeface="+mn-ea"/>
              </a:rPr>
              <a:t>设计的重要性：</a:t>
            </a:r>
            <a:endParaRPr lang="zh-CN" altLang="en-US" sz="2800" b="1" dirty="0">
              <a:solidFill>
                <a:srgbClr val="083CB0"/>
              </a:solidFill>
              <a:latin typeface="+mn-lt"/>
              <a:ea typeface="+mn-ea"/>
            </a:endParaRPr>
          </a:p>
        </p:txBody>
      </p:sp>
      <p:sp>
        <p:nvSpPr>
          <p:cNvPr id="2" name="矩形 1"/>
          <p:cNvSpPr/>
          <p:nvPr/>
        </p:nvSpPr>
        <p:spPr>
          <a:xfrm>
            <a:off x="574601" y="1769341"/>
            <a:ext cx="7992789" cy="1308884"/>
          </a:xfrm>
          <a:prstGeom prst="rect">
            <a:avLst/>
          </a:prstGeom>
        </p:spPr>
        <p:txBody>
          <a:bodyPr wrap="square">
            <a:spAutoFit/>
          </a:bodyPr>
          <a:lstStyle/>
          <a:p>
            <a:pPr algn="just">
              <a:lnSpc>
                <a:spcPct val="150000"/>
              </a:lnSpc>
            </a:pPr>
            <a:r>
              <a:rPr lang="zh-CN" altLang="en-US" sz="2800" b="1" dirty="0">
                <a:solidFill>
                  <a:srgbClr val="7030A0"/>
                </a:solidFill>
                <a:latin typeface="+mj-ea"/>
                <a:ea typeface="+mj-ea"/>
              </a:rPr>
              <a:t>较长测试程序开发时间：</a:t>
            </a:r>
          </a:p>
          <a:p>
            <a:pPr algn="just">
              <a:lnSpc>
                <a:spcPct val="150000"/>
              </a:lnSpc>
            </a:pPr>
            <a:r>
              <a:rPr lang="zh-CN" altLang="en-US" sz="2800" b="1" dirty="0">
                <a:solidFill>
                  <a:srgbClr val="083CB0"/>
                </a:solidFill>
                <a:latin typeface="+mj-ea"/>
                <a:ea typeface="+mj-ea"/>
              </a:rPr>
              <a:t>差的混合信号</a:t>
            </a:r>
            <a:r>
              <a:rPr lang="en-US" altLang="zh-CN" sz="2800" b="1" dirty="0">
                <a:solidFill>
                  <a:srgbClr val="083CB0"/>
                </a:solidFill>
                <a:latin typeface="+mj-ea"/>
                <a:ea typeface="+mj-ea"/>
              </a:rPr>
              <a:t>DIB</a:t>
            </a:r>
            <a:r>
              <a:rPr lang="zh-CN" altLang="en-US" sz="2800" b="1" dirty="0">
                <a:solidFill>
                  <a:srgbClr val="083CB0"/>
                </a:solidFill>
                <a:latin typeface="+mj-ea"/>
                <a:ea typeface="+mj-ea"/>
              </a:rPr>
              <a:t>和电路板版图设计</a:t>
            </a:r>
          </a:p>
        </p:txBody>
      </p:sp>
      <p:sp>
        <p:nvSpPr>
          <p:cNvPr id="4" name="矩形 3"/>
          <p:cNvSpPr/>
          <p:nvPr/>
        </p:nvSpPr>
        <p:spPr>
          <a:xfrm>
            <a:off x="574601" y="3470271"/>
            <a:ext cx="7992788" cy="2600840"/>
          </a:xfrm>
          <a:prstGeom prst="rect">
            <a:avLst/>
          </a:prstGeom>
        </p:spPr>
        <p:txBody>
          <a:bodyPr wrap="square">
            <a:spAutoFit/>
          </a:bodyPr>
          <a:lstStyle/>
          <a:p>
            <a:pPr algn="just">
              <a:lnSpc>
                <a:spcPct val="150000"/>
              </a:lnSpc>
            </a:pPr>
            <a:r>
              <a:rPr lang="zh-CN" altLang="en-US" sz="2800" b="1" dirty="0">
                <a:solidFill>
                  <a:srgbClr val="7030A0"/>
                </a:solidFill>
                <a:latin typeface="+mj-ea"/>
                <a:ea typeface="+mj-ea"/>
              </a:rPr>
              <a:t>区分</a:t>
            </a:r>
            <a:r>
              <a:rPr lang="en-US" altLang="zh-CN" sz="2800" b="1" dirty="0">
                <a:solidFill>
                  <a:srgbClr val="7030A0"/>
                </a:solidFill>
                <a:latin typeface="+mj-ea"/>
                <a:ea typeface="+mj-ea"/>
              </a:rPr>
              <a:t>DUT</a:t>
            </a:r>
            <a:r>
              <a:rPr lang="zh-CN" altLang="en-US" sz="2800" b="1" dirty="0">
                <a:solidFill>
                  <a:srgbClr val="7030A0"/>
                </a:solidFill>
                <a:latin typeface="+mj-ea"/>
                <a:ea typeface="+mj-ea"/>
              </a:rPr>
              <a:t>失效和</a:t>
            </a:r>
            <a:r>
              <a:rPr lang="en-US" altLang="zh-CN" sz="2800" b="1" dirty="0">
                <a:solidFill>
                  <a:srgbClr val="7030A0"/>
                </a:solidFill>
                <a:latin typeface="+mj-ea"/>
                <a:ea typeface="+mj-ea"/>
              </a:rPr>
              <a:t>DIB</a:t>
            </a:r>
            <a:r>
              <a:rPr lang="zh-CN" altLang="en-US" sz="2800" b="1" dirty="0">
                <a:solidFill>
                  <a:srgbClr val="7030A0"/>
                </a:solidFill>
                <a:latin typeface="+mj-ea"/>
                <a:ea typeface="+mj-ea"/>
              </a:rPr>
              <a:t>设计引起的失效：</a:t>
            </a:r>
            <a:endParaRPr lang="en-US" altLang="zh-CN" sz="2800" b="1" dirty="0">
              <a:solidFill>
                <a:srgbClr val="7030A0"/>
              </a:solidFill>
              <a:latin typeface="+mj-ea"/>
              <a:ea typeface="+mj-ea"/>
            </a:endParaRPr>
          </a:p>
          <a:p>
            <a:pPr algn="just">
              <a:lnSpc>
                <a:spcPct val="150000"/>
              </a:lnSpc>
            </a:pPr>
            <a:r>
              <a:rPr lang="zh-CN" altLang="en-US" sz="2800" b="1" dirty="0">
                <a:solidFill>
                  <a:srgbClr val="083CB0"/>
                </a:solidFill>
                <a:latin typeface="+mn-lt"/>
                <a:ea typeface="+mn-ea"/>
              </a:rPr>
              <a:t>模拟和混合信号设备的性能高度依赖于周围电路设计的质量。 能够区分正确的DUT故障和DIB设计不良引起的故障，这一点很重要。</a:t>
            </a:r>
          </a:p>
        </p:txBody>
      </p:sp>
    </p:spTree>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56217" y="1524150"/>
            <a:ext cx="3855743" cy="4425130"/>
          </a:xfrm>
          <a:prstGeom prst="rect">
            <a:avLst/>
          </a:prstGeom>
        </p:spPr>
      </p:pic>
      <p:pic>
        <p:nvPicPr>
          <p:cNvPr id="7" name="图片 6"/>
          <p:cNvPicPr>
            <a:picLocks noChangeAspect="1"/>
          </p:cNvPicPr>
          <p:nvPr/>
        </p:nvPicPr>
        <p:blipFill>
          <a:blip r:embed="rId4"/>
          <a:stretch>
            <a:fillRect/>
          </a:stretch>
        </p:blipFill>
        <p:spPr>
          <a:xfrm rot="5400000">
            <a:off x="4566782" y="1706027"/>
            <a:ext cx="4425129" cy="4126660"/>
          </a:xfrm>
          <a:prstGeom prst="rect">
            <a:avLst/>
          </a:prstGeom>
        </p:spPr>
      </p:pic>
      <p:sp>
        <p:nvSpPr>
          <p:cNvPr id="8" name="标题 1"/>
          <p:cNvSpPr txBox="1"/>
          <p:nvPr/>
        </p:nvSpPr>
        <p:spPr bwMode="auto">
          <a:xfrm>
            <a:off x="1893698" y="-25896"/>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6.6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概述</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6.7 DIB</a:t>
            </a:r>
            <a:r>
              <a:rPr lang="zh-CN" altLang="en-US" sz="3600" kern="0" dirty="0">
                <a:solidFill>
                  <a:srgbClr val="990000"/>
                </a:solidFill>
                <a:latin typeface="Comic Sans MS" panose="030F0702030302020204" pitchFamily="66" charset="0"/>
                <a:ea typeface="隶书" panose="02010509060101010101" pitchFamily="49" charset="-122"/>
              </a:rPr>
              <a:t>设计准则</a:t>
            </a:r>
          </a:p>
        </p:txBody>
      </p:sp>
      <p:sp>
        <p:nvSpPr>
          <p:cNvPr id="3" name="矩形 2"/>
          <p:cNvSpPr/>
          <p:nvPr/>
        </p:nvSpPr>
        <p:spPr>
          <a:xfrm>
            <a:off x="642292" y="854075"/>
            <a:ext cx="8501708" cy="523220"/>
          </a:xfrm>
          <a:prstGeom prst="rect">
            <a:avLst/>
          </a:prstGeom>
        </p:spPr>
        <p:txBody>
          <a:bodyPr wrap="square">
            <a:spAutoFit/>
          </a:bodyPr>
          <a:lstStyle/>
          <a:p>
            <a:r>
              <a:rPr lang="zh-CN" altLang="en-US" sz="2800" b="1" dirty="0">
                <a:solidFill>
                  <a:srgbClr val="FF0000"/>
                </a:solidFill>
                <a:latin typeface="+mn-lt"/>
                <a:ea typeface="+mn-ea"/>
              </a:rPr>
              <a:t>印制电路板：</a:t>
            </a:r>
            <a:endParaRPr lang="zh-CN" altLang="en-US" sz="2800" b="1" dirty="0">
              <a:solidFill>
                <a:srgbClr val="083CB0"/>
              </a:solidFill>
              <a:latin typeface="+mn-lt"/>
              <a:ea typeface="+mn-ea"/>
            </a:endParaRPr>
          </a:p>
        </p:txBody>
      </p:sp>
      <p:sp>
        <p:nvSpPr>
          <p:cNvPr id="2" name="矩形 1"/>
          <p:cNvSpPr/>
          <p:nvPr/>
        </p:nvSpPr>
        <p:spPr>
          <a:xfrm>
            <a:off x="539552" y="1556792"/>
            <a:ext cx="7992789" cy="1814830"/>
          </a:xfrm>
          <a:prstGeom prst="rect">
            <a:avLst/>
          </a:prstGeom>
        </p:spPr>
        <p:txBody>
          <a:bodyPr wrap="square">
            <a:spAutoFit/>
          </a:bodyPr>
          <a:lstStyle/>
          <a:p>
            <a:pPr marL="457200" indent="-457200" algn="just">
              <a:buFont typeface="Arial" panose="020B0604020202020204" pitchFamily="34" charset="0"/>
              <a:buChar char="•"/>
            </a:pPr>
            <a:r>
              <a:rPr lang="zh-CN" altLang="en-US" sz="2800" b="1" dirty="0">
                <a:solidFill>
                  <a:srgbClr val="083CB0"/>
                </a:solidFill>
              </a:rPr>
              <a:t>基于</a:t>
            </a:r>
            <a:r>
              <a:rPr lang="en-US" altLang="zh-CN" sz="2800" b="1" dirty="0">
                <a:solidFill>
                  <a:srgbClr val="083CB0"/>
                </a:solidFill>
              </a:rPr>
              <a:t>PCB</a:t>
            </a:r>
            <a:r>
              <a:rPr lang="zh-CN" altLang="en-US" sz="2800" b="1" dirty="0">
                <a:solidFill>
                  <a:srgbClr val="083CB0"/>
                </a:solidFill>
              </a:rPr>
              <a:t>的</a:t>
            </a:r>
            <a:r>
              <a:rPr lang="en-US" altLang="zh-CN" sz="2800" b="1" dirty="0">
                <a:solidFill>
                  <a:srgbClr val="083CB0"/>
                </a:solidFill>
              </a:rPr>
              <a:t>DIB</a:t>
            </a:r>
            <a:r>
              <a:rPr lang="zh-CN" altLang="en-US" sz="2800" b="1" dirty="0">
                <a:solidFill>
                  <a:srgbClr val="083CB0"/>
                </a:solidFill>
              </a:rPr>
              <a:t>获得同样高质量的电气性能。</a:t>
            </a:r>
          </a:p>
          <a:p>
            <a:pPr marL="457200" indent="-457200" algn="just">
              <a:buFont typeface="Arial" panose="020B0604020202020204" pitchFamily="34" charset="0"/>
              <a:buChar char="•"/>
            </a:pPr>
            <a:r>
              <a:rPr lang="en-US" altLang="zh-CN" sz="2800" b="1" dirty="0">
                <a:solidFill>
                  <a:srgbClr val="083CB0"/>
                </a:solidFill>
              </a:rPr>
              <a:t>PCB DIB</a:t>
            </a:r>
            <a:r>
              <a:rPr lang="zh-CN" altLang="en-US" sz="2800" b="1" dirty="0">
                <a:solidFill>
                  <a:srgbClr val="083CB0"/>
                </a:solidFill>
              </a:rPr>
              <a:t>可以很容易大量制造。</a:t>
            </a:r>
          </a:p>
          <a:p>
            <a:pPr marL="457200" indent="-457200" algn="just">
              <a:buFont typeface="Arial" panose="020B0604020202020204" pitchFamily="34" charset="0"/>
              <a:buChar char="•"/>
            </a:pPr>
            <a:r>
              <a:rPr lang="zh-CN" altLang="en-US" sz="2800" b="1" dirty="0">
                <a:solidFill>
                  <a:srgbClr val="083CB0"/>
                </a:solidFill>
              </a:rPr>
              <a:t>在调试和生产过程中机械可靠性好。</a:t>
            </a:r>
          </a:p>
          <a:p>
            <a:pPr marL="457200" indent="-457200" algn="just">
              <a:buFont typeface="Arial" panose="020B0604020202020204" pitchFamily="34" charset="0"/>
              <a:buChar char="•"/>
            </a:pPr>
            <a:r>
              <a:rPr lang="zh-CN" altLang="en-US" sz="2800" b="1" dirty="0">
                <a:solidFill>
                  <a:srgbClr val="083CB0"/>
                </a:solidFill>
              </a:rPr>
              <a:t>具有较好的电气性能和各板之间好的一致性。</a:t>
            </a:r>
            <a:endParaRPr lang="zh-CN" altLang="en-US" sz="2800" b="1" dirty="0">
              <a:solidFill>
                <a:srgbClr val="083CB0"/>
              </a:solidFill>
              <a:latin typeface="+mn-lt"/>
              <a:ea typeface="+mn-ea"/>
            </a:endParaRPr>
          </a:p>
        </p:txBody>
      </p:sp>
      <p:grpSp>
        <p:nvGrpSpPr>
          <p:cNvPr id="8" name="组合 7"/>
          <p:cNvGrpSpPr/>
          <p:nvPr/>
        </p:nvGrpSpPr>
        <p:grpSpPr>
          <a:xfrm>
            <a:off x="1385233" y="3803561"/>
            <a:ext cx="6667761" cy="2841352"/>
            <a:chOff x="1403648" y="3803561"/>
            <a:chExt cx="6667761" cy="2841352"/>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803561"/>
              <a:ext cx="6667761" cy="2656686"/>
            </a:xfrm>
            <a:prstGeom prst="rect">
              <a:avLst/>
            </a:prstGeom>
          </p:spPr>
        </p:pic>
        <p:sp>
          <p:nvSpPr>
            <p:cNvPr id="5" name="矩形 4"/>
            <p:cNvSpPr/>
            <p:nvPr/>
          </p:nvSpPr>
          <p:spPr>
            <a:xfrm>
              <a:off x="3144784" y="6275581"/>
              <a:ext cx="3185487" cy="369332"/>
            </a:xfrm>
            <a:prstGeom prst="rect">
              <a:avLst/>
            </a:prstGeom>
          </p:spPr>
          <p:txBody>
            <a:bodyPr wrap="none">
              <a:spAutoFit/>
            </a:bodyPr>
            <a:lstStyle/>
            <a:p>
              <a:r>
                <a:rPr lang="zh-CN" altLang="zh-CN" dirty="0">
                  <a:latin typeface="Calibri" panose="020F0502020204030204"/>
                  <a:cs typeface="Times New Roman" panose="02020603050405020304" pitchFamily="18" charset="0"/>
                </a:rPr>
                <a:t>基于</a:t>
              </a:r>
              <a:r>
                <a:rPr lang="en-US" altLang="zh-CN" dirty="0">
                  <a:latin typeface="Calibri" panose="020F0502020204030204"/>
                  <a:cs typeface="Times New Roman" panose="02020603050405020304" pitchFamily="18" charset="0"/>
                </a:rPr>
                <a:t>CAD</a:t>
              </a:r>
              <a:r>
                <a:rPr lang="zh-CN" altLang="zh-CN" dirty="0">
                  <a:latin typeface="Calibri" panose="020F0502020204030204"/>
                  <a:cs typeface="Times New Roman" panose="02020603050405020304" pitchFamily="18" charset="0"/>
                </a:rPr>
                <a:t>的</a:t>
              </a:r>
              <a:r>
                <a:rPr lang="en-US" altLang="zh-CN" dirty="0">
                  <a:latin typeface="Calibri" panose="020F0502020204030204"/>
                  <a:cs typeface="Times New Roman" panose="02020603050405020304" pitchFamily="18" charset="0"/>
                </a:rPr>
                <a:t>DIB</a:t>
              </a:r>
              <a:r>
                <a:rPr lang="zh-CN" altLang="zh-CN" dirty="0">
                  <a:latin typeface="Calibri" panose="020F0502020204030204"/>
                  <a:cs typeface="Times New Roman" panose="02020603050405020304" pitchFamily="18" charset="0"/>
                </a:rPr>
                <a:t>设计和制造过程</a:t>
              </a:r>
              <a:endParaRPr lang="zh-CN" altLang="en-US" dirty="0"/>
            </a:p>
          </p:txBody>
        </p:sp>
      </p:grpSp>
    </p:spTree>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2292" y="854075"/>
            <a:ext cx="8501708" cy="521970"/>
          </a:xfrm>
          <a:prstGeom prst="rect">
            <a:avLst/>
          </a:prstGeom>
        </p:spPr>
        <p:txBody>
          <a:bodyPr wrap="square">
            <a:spAutoFit/>
          </a:bodyPr>
          <a:lstStyle/>
          <a:p>
            <a:r>
              <a:rPr lang="zh-CN" altLang="en-US" sz="2800" b="1" dirty="0">
                <a:solidFill>
                  <a:srgbClr val="FF0000"/>
                </a:solidFill>
                <a:latin typeface="+mn-lt"/>
                <a:ea typeface="+mn-ea"/>
                <a:sym typeface="+mn-ea"/>
              </a:rPr>
              <a:t>印制电路板</a:t>
            </a:r>
            <a:r>
              <a:rPr lang="en-US" altLang="zh-CN" sz="2800" b="1" dirty="0">
                <a:solidFill>
                  <a:srgbClr val="FF0000"/>
                </a:solidFill>
              </a:rPr>
              <a:t>:</a:t>
            </a:r>
            <a:endParaRPr lang="zh-CN" altLang="en-US" sz="2800" b="1" dirty="0">
              <a:solidFill>
                <a:srgbClr val="083CB0"/>
              </a:solidFill>
            </a:endParaRPr>
          </a:p>
        </p:txBody>
      </p:sp>
      <p:grpSp>
        <p:nvGrpSpPr>
          <p:cNvPr id="13" name="组合 12"/>
          <p:cNvGrpSpPr/>
          <p:nvPr/>
        </p:nvGrpSpPr>
        <p:grpSpPr>
          <a:xfrm>
            <a:off x="2915816" y="3723177"/>
            <a:ext cx="2965171" cy="2918497"/>
            <a:chOff x="2915816" y="3723177"/>
            <a:chExt cx="2965171" cy="2918497"/>
          </a:xfrm>
        </p:grpSpPr>
        <p:sp>
          <p:nvSpPr>
            <p:cNvPr id="4" name="矩形 3"/>
            <p:cNvSpPr/>
            <p:nvPr/>
          </p:nvSpPr>
          <p:spPr>
            <a:xfrm>
              <a:off x="2915816" y="3723177"/>
              <a:ext cx="2965171" cy="369332"/>
            </a:xfrm>
            <a:prstGeom prst="rect">
              <a:avLst/>
            </a:prstGeom>
          </p:spPr>
          <p:txBody>
            <a:bodyPr wrap="none">
              <a:spAutoFit/>
            </a:bodyPr>
            <a:lstStyle/>
            <a:p>
              <a:r>
                <a:rPr lang="en-US" altLang="zh-CN" dirty="0">
                  <a:latin typeface="Calibri" panose="020F0502020204030204"/>
                  <a:cs typeface="Times New Roman" panose="02020603050405020304" pitchFamily="18" charset="0"/>
                </a:rPr>
                <a:t>Single- and double-layer PCBs</a:t>
              </a:r>
              <a:endParaRPr lang="zh-CN" altLang="en-US" dirty="0"/>
            </a:p>
          </p:txBody>
        </p:sp>
        <p:sp>
          <p:nvSpPr>
            <p:cNvPr id="12" name="矩形 11"/>
            <p:cNvSpPr/>
            <p:nvPr/>
          </p:nvSpPr>
          <p:spPr>
            <a:xfrm>
              <a:off x="3572245" y="6272342"/>
              <a:ext cx="1652312" cy="369332"/>
            </a:xfrm>
            <a:prstGeom prst="rect">
              <a:avLst/>
            </a:prstGeom>
          </p:spPr>
          <p:txBody>
            <a:bodyPr wrap="none">
              <a:spAutoFit/>
            </a:bodyPr>
            <a:lstStyle/>
            <a:p>
              <a:r>
                <a:rPr lang="en-US" altLang="zh-CN" dirty="0">
                  <a:latin typeface="Calibri" panose="020F0502020204030204"/>
                  <a:cs typeface="Times New Roman" panose="02020603050405020304" pitchFamily="18" charset="0"/>
                </a:rPr>
                <a:t>Multilayer PCBs</a:t>
              </a:r>
              <a:endParaRPr lang="zh-CN" altLang="en-US" dirty="0"/>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431941"/>
            <a:ext cx="4282058" cy="222064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062" y="4092509"/>
            <a:ext cx="5350335" cy="1995167"/>
          </a:xfrm>
          <a:prstGeom prst="rect">
            <a:avLst/>
          </a:prstGeom>
        </p:spPr>
      </p:pic>
      <p:sp>
        <p:nvSpPr>
          <p:cNvPr id="9"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907704"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6.7 DIB</a:t>
            </a:r>
            <a:r>
              <a:rPr lang="zh-CN" altLang="en-US" sz="3600" kern="0" dirty="0">
                <a:solidFill>
                  <a:srgbClr val="990000"/>
                </a:solidFill>
                <a:latin typeface="Comic Sans MS" panose="030F0702030302020204" pitchFamily="66" charset="0"/>
                <a:ea typeface="隶书" panose="02010509060101010101" pitchFamily="49" charset="-122"/>
              </a:rPr>
              <a:t>设计准则</a:t>
            </a:r>
          </a:p>
        </p:txBody>
      </p:sp>
      <p:sp>
        <p:nvSpPr>
          <p:cNvPr id="3" name="矩形 2"/>
          <p:cNvSpPr/>
          <p:nvPr/>
        </p:nvSpPr>
        <p:spPr>
          <a:xfrm>
            <a:off x="1331640" y="854075"/>
            <a:ext cx="6336704" cy="523220"/>
          </a:xfrm>
          <a:prstGeom prst="rect">
            <a:avLst/>
          </a:prstGeom>
        </p:spPr>
        <p:txBody>
          <a:bodyPr wrap="square">
            <a:spAutoFit/>
          </a:bodyPr>
          <a:lstStyle/>
          <a:p>
            <a:r>
              <a:rPr lang="en-US" altLang="zh-CN" sz="2800" b="1" dirty="0">
                <a:solidFill>
                  <a:srgbClr val="7030A0"/>
                </a:solidFill>
                <a:latin typeface="+mn-lt"/>
                <a:ea typeface="+mn-ea"/>
              </a:rPr>
              <a:t>DIB</a:t>
            </a:r>
            <a:r>
              <a:rPr lang="zh-CN" altLang="en-US" sz="2800" b="1" dirty="0">
                <a:solidFill>
                  <a:srgbClr val="7030A0"/>
                </a:solidFill>
                <a:latin typeface="+mn-lt"/>
                <a:ea typeface="+mn-ea"/>
              </a:rPr>
              <a:t>引线：</a:t>
            </a:r>
          </a:p>
        </p:txBody>
      </p:sp>
      <p:sp>
        <p:nvSpPr>
          <p:cNvPr id="2" name="矩形 1"/>
          <p:cNvSpPr/>
          <p:nvPr/>
        </p:nvSpPr>
        <p:spPr>
          <a:xfrm>
            <a:off x="539552" y="1556792"/>
            <a:ext cx="7992789" cy="954107"/>
          </a:xfrm>
          <a:prstGeom prst="rect">
            <a:avLst/>
          </a:prstGeom>
        </p:spPr>
        <p:txBody>
          <a:bodyPr wrap="square">
            <a:spAutoFit/>
          </a:bodyPr>
          <a:lstStyle/>
          <a:p>
            <a:pPr algn="just"/>
            <a:r>
              <a:rPr lang="zh-CN" altLang="en-US" sz="2800" b="1" dirty="0">
                <a:solidFill>
                  <a:srgbClr val="083CB0"/>
                </a:solidFill>
              </a:rPr>
              <a:t>印制电路板引线是最重要的</a:t>
            </a:r>
            <a:r>
              <a:rPr lang="en-US" altLang="zh-CN" sz="2800" b="1" dirty="0">
                <a:solidFill>
                  <a:srgbClr val="083CB0"/>
                </a:solidFill>
              </a:rPr>
              <a:t>DIB</a:t>
            </a:r>
            <a:r>
              <a:rPr lang="zh-CN" altLang="en-US" sz="2800" b="1" dirty="0">
                <a:solidFill>
                  <a:srgbClr val="083CB0"/>
                </a:solidFill>
              </a:rPr>
              <a:t>元件之一，</a:t>
            </a:r>
            <a:r>
              <a:rPr lang="en-US" altLang="zh-CN" sz="2800" b="1" dirty="0">
                <a:solidFill>
                  <a:srgbClr val="083CB0"/>
                </a:solidFill>
              </a:rPr>
              <a:t>PCB</a:t>
            </a:r>
            <a:r>
              <a:rPr lang="zh-CN" altLang="en-US" sz="2800" b="1" dirty="0">
                <a:solidFill>
                  <a:srgbClr val="083CB0"/>
                </a:solidFill>
              </a:rPr>
              <a:t>引线实际上是有一点的阻抗、容抗和感抗的。</a:t>
            </a:r>
            <a:endParaRPr lang="zh-CN" altLang="en-US" sz="2800" b="1" dirty="0">
              <a:solidFill>
                <a:srgbClr val="083CB0"/>
              </a:solidFill>
              <a:latin typeface="+mn-lt"/>
              <a:ea typeface="+mn-ea"/>
            </a:endParaRPr>
          </a:p>
        </p:txBody>
      </p:sp>
      <p:grpSp>
        <p:nvGrpSpPr>
          <p:cNvPr id="15" name="组合 14"/>
          <p:cNvGrpSpPr/>
          <p:nvPr/>
        </p:nvGrpSpPr>
        <p:grpSpPr>
          <a:xfrm>
            <a:off x="642292" y="3050016"/>
            <a:ext cx="7374260" cy="3401435"/>
            <a:chOff x="642292" y="3050016"/>
            <a:chExt cx="7374260" cy="3401435"/>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292" y="3050016"/>
              <a:ext cx="7374260" cy="2088232"/>
            </a:xfrm>
            <a:prstGeom prst="rect">
              <a:avLst/>
            </a:prstGeom>
          </p:spPr>
        </p:pic>
        <p:graphicFrame>
          <p:nvGraphicFramePr>
            <p:cNvPr id="10" name="对象 9"/>
            <p:cNvGraphicFramePr>
              <a:graphicFrameLocks noChangeAspect="1"/>
            </p:cNvGraphicFramePr>
            <p:nvPr/>
          </p:nvGraphicFramePr>
          <p:xfrm>
            <a:off x="1911354" y="5661248"/>
            <a:ext cx="1450899" cy="716028"/>
          </p:xfrm>
          <a:graphic>
            <a:graphicData uri="http://schemas.openxmlformats.org/presentationml/2006/ole">
              <mc:AlternateContent xmlns:mc="http://schemas.openxmlformats.org/markup-compatibility/2006">
                <mc:Choice xmlns:v="urn:schemas-microsoft-com:vml" Requires="v">
                  <p:oleObj spid="_x0000_s130097" name="Equation" r:id="rId5" imgW="698500" imgH="393700" progId="Equation.DSMT4">
                    <p:embed/>
                  </p:oleObj>
                </mc:Choice>
                <mc:Fallback>
                  <p:oleObj name="Equation" r:id="rId5" imgW="698500" imgH="393700"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354" y="5661248"/>
                          <a:ext cx="1450899" cy="716028"/>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3995936" y="5677366"/>
            <a:ext cx="1772247" cy="774085"/>
          </p:xfrm>
          <a:graphic>
            <a:graphicData uri="http://schemas.openxmlformats.org/presentationml/2006/ole">
              <mc:AlternateContent xmlns:mc="http://schemas.openxmlformats.org/markup-compatibility/2006">
                <mc:Choice xmlns:v="urn:schemas-microsoft-com:vml" Requires="v">
                  <p:oleObj spid="_x0000_s130098" name="Equation" r:id="rId7" imgW="825500" imgH="393700" progId="Equation.DSMT4">
                    <p:embed/>
                  </p:oleObj>
                </mc:Choice>
                <mc:Fallback>
                  <p:oleObj name="Equation" r:id="rId7" imgW="825500" imgH="393700"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5677366"/>
                          <a:ext cx="1772247" cy="774085"/>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6431112" y="5665036"/>
            <a:ext cx="1338708" cy="660661"/>
          </p:xfrm>
          <a:graphic>
            <a:graphicData uri="http://schemas.openxmlformats.org/presentationml/2006/ole">
              <mc:AlternateContent xmlns:mc="http://schemas.openxmlformats.org/markup-compatibility/2006">
                <mc:Choice xmlns:v="urn:schemas-microsoft-com:vml" Requires="v">
                  <p:oleObj spid="_x0000_s130099" name="Equation" r:id="rId9" imgW="723900" imgH="393700" progId="Equation.DSMT4">
                    <p:embed/>
                  </p:oleObj>
                </mc:Choice>
                <mc:Fallback>
                  <p:oleObj name="Equation" r:id="rId9" imgW="723900" imgH="3937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31112" y="5665036"/>
                          <a:ext cx="1338708" cy="660661"/>
                        </a:xfrm>
                        <a:prstGeom prst="rect">
                          <a:avLst/>
                        </a:prstGeom>
                        <a:noFill/>
                      </p:spPr>
                    </p:pic>
                  </p:oleObj>
                </mc:Fallback>
              </mc:AlternateContent>
            </a:graphicData>
          </a:graphic>
        </p:graphicFrame>
      </p:grpSp>
    </p:spTree>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2292" y="854075"/>
            <a:ext cx="8501708" cy="523220"/>
          </a:xfrm>
          <a:prstGeom prst="rect">
            <a:avLst/>
          </a:prstGeom>
        </p:spPr>
        <p:txBody>
          <a:bodyPr wrap="square">
            <a:spAutoFit/>
          </a:bodyPr>
          <a:lstStyle/>
          <a:p>
            <a:r>
              <a:rPr lang="en-US" altLang="zh-CN" sz="2800" b="1" dirty="0">
                <a:solidFill>
                  <a:srgbClr val="FF0000"/>
                </a:solidFill>
              </a:rPr>
              <a:t>DIB Traces</a:t>
            </a:r>
            <a:r>
              <a:rPr lang="zh-CN" altLang="en-US" sz="2800" b="1" dirty="0">
                <a:solidFill>
                  <a:srgbClr val="FF0000"/>
                </a:solidFill>
              </a:rPr>
              <a:t>：</a:t>
            </a:r>
            <a:endParaRPr lang="zh-CN" altLang="en-US" sz="2800" b="1" dirty="0">
              <a:solidFill>
                <a:srgbClr val="083CB0"/>
              </a:solidFill>
            </a:endParaRPr>
          </a:p>
        </p:txBody>
      </p:sp>
      <p:grpSp>
        <p:nvGrpSpPr>
          <p:cNvPr id="7" name="组合 6"/>
          <p:cNvGrpSpPr/>
          <p:nvPr/>
        </p:nvGrpSpPr>
        <p:grpSpPr>
          <a:xfrm>
            <a:off x="-3291" y="1735566"/>
            <a:ext cx="9091413" cy="1872208"/>
            <a:chOff x="-3291" y="1735566"/>
            <a:chExt cx="9091413" cy="1872208"/>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 y="1735566"/>
              <a:ext cx="5371370" cy="1872208"/>
            </a:xfrm>
            <a:prstGeom prst="rect">
              <a:avLst/>
            </a:prstGeom>
          </p:spPr>
        </p:pic>
        <p:sp>
          <p:nvSpPr>
            <p:cNvPr id="4" name="矩形 3"/>
            <p:cNvSpPr/>
            <p:nvPr/>
          </p:nvSpPr>
          <p:spPr>
            <a:xfrm>
              <a:off x="5343805" y="2778022"/>
              <a:ext cx="3744317" cy="460375"/>
            </a:xfrm>
            <a:prstGeom prst="rect">
              <a:avLst/>
            </a:prstGeom>
          </p:spPr>
          <p:txBody>
            <a:bodyPr wrap="square">
              <a:spAutoFit/>
            </a:bodyPr>
            <a:lstStyle/>
            <a:p>
              <a:pPr algn="just"/>
              <a:r>
                <a:rPr lang="zh-CN" sz="2400" dirty="0">
                  <a:solidFill>
                    <a:srgbClr val="000000"/>
                  </a:solidFill>
                  <a:latin typeface="楷体" panose="02010609060101010101" pitchFamily="49" charset="-122"/>
                  <a:ea typeface="楷体" panose="02010609060101010101" pitchFamily="49" charset="-122"/>
                </a:rPr>
                <a:t>共面</a:t>
              </a:r>
              <a:r>
                <a:rPr lang="en-US" altLang="zh-CN" sz="2400" dirty="0">
                  <a:solidFill>
                    <a:srgbClr val="000000"/>
                  </a:solidFill>
                  <a:latin typeface="楷体" panose="02010609060101010101" pitchFamily="49" charset="-122"/>
                  <a:ea typeface="楷体" panose="02010609060101010101" pitchFamily="49" charset="-122"/>
                </a:rPr>
                <a:t>PCB</a:t>
              </a:r>
              <a:r>
                <a:rPr lang="zh-CN" altLang="en-US" sz="2400" dirty="0">
                  <a:solidFill>
                    <a:srgbClr val="000000"/>
                  </a:solidFill>
                  <a:latin typeface="楷体" panose="02010609060101010101" pitchFamily="49" charset="-122"/>
                  <a:ea typeface="楷体" panose="02010609060101010101" pitchFamily="49" charset="-122"/>
                </a:rPr>
                <a:t>走线</a:t>
              </a:r>
            </a:p>
          </p:txBody>
        </p:sp>
      </p:grpSp>
      <p:grpSp>
        <p:nvGrpSpPr>
          <p:cNvPr id="8" name="组合 7"/>
          <p:cNvGrpSpPr/>
          <p:nvPr/>
        </p:nvGrpSpPr>
        <p:grpSpPr>
          <a:xfrm>
            <a:off x="107504" y="4629461"/>
            <a:ext cx="9036496" cy="1613688"/>
            <a:chOff x="-32972" y="4581129"/>
            <a:chExt cx="9036496" cy="1613688"/>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72" y="4581129"/>
              <a:ext cx="5430732" cy="1613688"/>
            </a:xfrm>
            <a:prstGeom prst="rect">
              <a:avLst/>
            </a:prstGeom>
          </p:spPr>
        </p:pic>
        <p:sp>
          <p:nvSpPr>
            <p:cNvPr id="5" name="矩形 4"/>
            <p:cNvSpPr/>
            <p:nvPr/>
          </p:nvSpPr>
          <p:spPr>
            <a:xfrm>
              <a:off x="5258116" y="5387973"/>
              <a:ext cx="3745408" cy="460375"/>
            </a:xfrm>
            <a:prstGeom prst="rect">
              <a:avLst/>
            </a:prstGeom>
          </p:spPr>
          <p:txBody>
            <a:bodyPr wrap="square">
              <a:spAutoFit/>
            </a:bodyPr>
            <a:lstStyle/>
            <a:p>
              <a:pPr algn="just"/>
              <a:r>
                <a:rPr lang="en-US" altLang="zh-CN" sz="2400" dirty="0" err="1">
                  <a:solidFill>
                    <a:srgbClr val="000000"/>
                  </a:solidFill>
                  <a:latin typeface="楷体" panose="02010609060101010101" pitchFamily="49" charset="-122"/>
                  <a:ea typeface="楷体" panose="02010609060101010101" pitchFamily="49" charset="-122"/>
                </a:rPr>
                <a:t>接地面</a:t>
              </a:r>
              <a:r>
                <a:rPr lang="zh-CN" altLang="en-US" sz="2400" dirty="0">
                  <a:solidFill>
                    <a:srgbClr val="000000"/>
                  </a:solidFill>
                  <a:latin typeface="楷体" panose="02010609060101010101" pitchFamily="49" charset="-122"/>
                  <a:ea typeface="楷体" panose="02010609060101010101" pitchFamily="49" charset="-122"/>
                </a:rPr>
                <a:t>上的</a:t>
              </a:r>
              <a:r>
                <a:rPr lang="en-US" altLang="zh-CN" sz="2400" dirty="0" err="1">
                  <a:solidFill>
                    <a:srgbClr val="000000"/>
                  </a:solidFill>
                  <a:latin typeface="楷体" panose="02010609060101010101" pitchFamily="49" charset="-122"/>
                  <a:ea typeface="楷体" panose="02010609060101010101" pitchFamily="49" charset="-122"/>
                </a:rPr>
                <a:t>走线</a:t>
              </a:r>
              <a:endParaRPr lang="en-US" altLang="zh-CN" sz="2400" dirty="0">
                <a:solidFill>
                  <a:srgbClr val="000000"/>
                </a:solidFill>
                <a:latin typeface="楷体" panose="02010609060101010101" pitchFamily="49" charset="-122"/>
                <a:ea typeface="楷体" panose="02010609060101010101" pitchFamily="49" charset="-122"/>
              </a:endParaRPr>
            </a:p>
          </p:txBody>
        </p:sp>
      </p:grpSp>
      <p:sp>
        <p:nvSpPr>
          <p:cNvPr id="12"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63688" y="1399684"/>
            <a:ext cx="7192903" cy="5197668"/>
          </a:xfrm>
          <a:prstGeom prst="rect">
            <a:avLst/>
          </a:prstGeom>
        </p:spPr>
      </p:pic>
      <p:sp>
        <p:nvSpPr>
          <p:cNvPr id="4" name="标题 1"/>
          <p:cNvSpPr txBox="1"/>
          <p:nvPr/>
        </p:nvSpPr>
        <p:spPr bwMode="auto">
          <a:xfrm>
            <a:off x="2331954"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8607" y="847519"/>
            <a:ext cx="8501708" cy="954107"/>
          </a:xfrm>
          <a:prstGeom prst="rect">
            <a:avLst/>
          </a:prstGeom>
        </p:spPr>
        <p:txBody>
          <a:bodyPr wrap="square">
            <a:spAutoFit/>
          </a:bodyPr>
          <a:lstStyle/>
          <a:p>
            <a:r>
              <a:rPr lang="zh-CN" altLang="en-US" sz="2800" b="1" dirty="0">
                <a:solidFill>
                  <a:srgbClr val="FF0000"/>
                </a:solidFill>
                <a:latin typeface="+mn-lt"/>
                <a:ea typeface="+mn-ea"/>
                <a:sym typeface="+mn-ea"/>
              </a:rPr>
              <a:t>静电屏蔽：</a:t>
            </a:r>
            <a:r>
              <a:rPr lang="zh-CN" altLang="zh-CN" sz="2800" b="1" dirty="0">
                <a:solidFill>
                  <a:srgbClr val="083CB0"/>
                </a:solidFill>
                <a:sym typeface="+mn-ea"/>
              </a:rPr>
              <a:t>用来降低同一层中线与线之间的</a:t>
            </a:r>
            <a:r>
              <a:rPr lang="zh-CN" altLang="en-US" sz="2800" b="1" dirty="0">
                <a:solidFill>
                  <a:srgbClr val="083CB0"/>
                </a:solidFill>
                <a:sym typeface="+mn-ea"/>
              </a:rPr>
              <a:t>串扰，但是</a:t>
            </a:r>
            <a:r>
              <a:rPr lang="zh-CN" altLang="zh-CN" sz="2800" b="1" dirty="0">
                <a:solidFill>
                  <a:srgbClr val="083CB0"/>
                </a:solidFill>
                <a:sym typeface="+mn-ea"/>
              </a:rPr>
              <a:t>屏蔽层在敏感信号和地之间形成寄生的负载电容</a:t>
            </a:r>
            <a:r>
              <a:rPr lang="zh-CN" altLang="en-US" sz="2800" b="1" dirty="0">
                <a:solidFill>
                  <a:srgbClr val="083CB0"/>
                </a:solidFill>
                <a:sym typeface="+mn-ea"/>
              </a:rPr>
              <a:t>。</a:t>
            </a:r>
            <a:endParaRPr lang="en-US" altLang="zh-CN" sz="2400" b="1" dirty="0">
              <a:solidFill>
                <a:srgbClr val="083CB0"/>
              </a:solidFill>
            </a:endParaRPr>
          </a:p>
        </p:txBody>
      </p:sp>
      <p:sp>
        <p:nvSpPr>
          <p:cNvPr id="4" name="矩形 3"/>
          <p:cNvSpPr/>
          <p:nvPr/>
        </p:nvSpPr>
        <p:spPr>
          <a:xfrm>
            <a:off x="3373005" y="4271469"/>
            <a:ext cx="2992755" cy="368300"/>
          </a:xfrm>
          <a:prstGeom prst="rect">
            <a:avLst/>
          </a:prstGeom>
        </p:spPr>
        <p:txBody>
          <a:bodyPr wrap="none">
            <a:spAutoFit/>
          </a:bodyPr>
          <a:lstStyle/>
          <a:p>
            <a:pPr algn="ctr"/>
            <a:r>
              <a:rPr lang="en-US" altLang="zh-CN" dirty="0">
                <a:latin typeface="Calibri" panose="020F0502020204030204"/>
                <a:cs typeface="Times New Roman" panose="02020603050405020304" pitchFamily="18" charset="0"/>
              </a:rPr>
              <a:t> </a:t>
            </a:r>
            <a:r>
              <a:rPr lang="zh-CN" altLang="zh-CN" b="1" dirty="0">
                <a:latin typeface="Calibri" panose="020F0502020204030204"/>
                <a:cs typeface="Times New Roman" panose="02020603050405020304" pitchFamily="18" charset="0"/>
                <a:sym typeface="+mn-ea"/>
              </a:rPr>
              <a:t>静电屏蔽减小引线之间串扰</a:t>
            </a:r>
            <a:endParaRPr lang="zh-CN" altLang="en-US" dirty="0"/>
          </a:p>
        </p:txBody>
      </p:sp>
      <p:sp>
        <p:nvSpPr>
          <p:cNvPr id="7" name="矩形 6"/>
          <p:cNvSpPr/>
          <p:nvPr/>
        </p:nvSpPr>
        <p:spPr>
          <a:xfrm>
            <a:off x="3284369" y="6407490"/>
            <a:ext cx="3171190" cy="368300"/>
          </a:xfrm>
          <a:prstGeom prst="rect">
            <a:avLst/>
          </a:prstGeom>
        </p:spPr>
        <p:txBody>
          <a:bodyPr wrap="none">
            <a:spAutoFit/>
          </a:bodyPr>
          <a:lstStyle/>
          <a:p>
            <a:pPr algn="l"/>
            <a:r>
              <a:rPr lang="zh-CN" altLang="zh-CN" b="1" dirty="0">
                <a:latin typeface="Calibri" panose="020F0502020204030204"/>
                <a:cs typeface="Times New Roman" panose="02020603050405020304" pitchFamily="18" charset="0"/>
                <a:sym typeface="+mn-ea"/>
              </a:rPr>
              <a:t>围绕敏感节点周围的屏蔽引线</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211" y="2449280"/>
            <a:ext cx="4762500" cy="182245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4738330"/>
            <a:ext cx="4337427" cy="1530857"/>
          </a:xfrm>
          <a:prstGeom prst="rect">
            <a:avLst/>
          </a:prstGeom>
        </p:spPr>
      </p:pic>
      <p:sp>
        <p:nvSpPr>
          <p:cNvPr id="8"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4156470"/>
            <a:ext cx="2664297" cy="830997"/>
          </a:xfrm>
          <a:prstGeom prst="rect">
            <a:avLst/>
          </a:prstGeom>
        </p:spPr>
        <p:txBody>
          <a:bodyPr wrap="square">
            <a:spAutoFit/>
          </a:bodyPr>
          <a:lstStyle/>
          <a:p>
            <a:pPr algn="l"/>
            <a:r>
              <a:rPr lang="en-US" altLang="zh-CN" sz="2400" b="1" dirty="0">
                <a:cs typeface="Times New Roman" panose="02020603050405020304" pitchFamily="18" charset="0"/>
              </a:rPr>
              <a:t> </a:t>
            </a:r>
            <a:r>
              <a:rPr lang="en-US" altLang="zh-CN" sz="2400" b="1" dirty="0" err="1">
                <a:cs typeface="Times New Roman" panose="02020603050405020304" pitchFamily="18" charset="0"/>
              </a:rPr>
              <a:t>驱动保护-PCB布局和等效电路</a:t>
            </a:r>
            <a:endParaRPr lang="zh-CN" altLang="en-US" sz="2400" b="1" dirty="0"/>
          </a:p>
        </p:txBody>
      </p:sp>
      <p:sp>
        <p:nvSpPr>
          <p:cNvPr id="3" name="矩形 2"/>
          <p:cNvSpPr/>
          <p:nvPr/>
        </p:nvSpPr>
        <p:spPr>
          <a:xfrm>
            <a:off x="642292" y="854075"/>
            <a:ext cx="8501708" cy="1682577"/>
          </a:xfrm>
          <a:prstGeom prst="rect">
            <a:avLst/>
          </a:prstGeom>
        </p:spPr>
        <p:txBody>
          <a:bodyPr wrap="square">
            <a:spAutoFit/>
          </a:bodyPr>
          <a:lstStyle/>
          <a:p>
            <a:pPr>
              <a:lnSpc>
                <a:spcPct val="150000"/>
              </a:lnSpc>
            </a:pPr>
            <a:r>
              <a:rPr lang="zh-CN" altLang="en-US" sz="2400" b="1" dirty="0">
                <a:solidFill>
                  <a:srgbClr val="FF0000"/>
                </a:solidFill>
                <a:latin typeface="+mn-lt"/>
                <a:ea typeface="+mn-ea"/>
                <a:sym typeface="+mn-ea"/>
              </a:rPr>
              <a:t>驱动保护：</a:t>
            </a:r>
            <a:r>
              <a:rPr lang="zh-CN" altLang="en-US" sz="2400" b="1" dirty="0">
                <a:solidFill>
                  <a:srgbClr val="083CB0"/>
                </a:solidFill>
                <a:sym typeface="+mn-ea"/>
              </a:rPr>
              <a:t>驱动保护来代替地层可以在很大程度上消除电容负载问题，驱动保护也是一种屏蔽，但是它可以驱动到一个与敏感信号一样高的电平。</a:t>
            </a:r>
            <a:endParaRPr lang="en-US" altLang="zh-CN" sz="2400" b="1" dirty="0">
              <a:solidFill>
                <a:srgbClr val="083CB0"/>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568541"/>
            <a:ext cx="4189601" cy="4006856"/>
          </a:xfrm>
          <a:prstGeom prst="rect">
            <a:avLst/>
          </a:prstGeom>
        </p:spPr>
      </p:pic>
      <p:sp>
        <p:nvSpPr>
          <p:cNvPr id="6"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2292" y="854075"/>
            <a:ext cx="8501708" cy="521970"/>
          </a:xfrm>
          <a:prstGeom prst="rect">
            <a:avLst/>
          </a:prstGeom>
        </p:spPr>
        <p:txBody>
          <a:bodyPr wrap="square">
            <a:spAutoFit/>
          </a:bodyPr>
          <a:lstStyle/>
          <a:p>
            <a:r>
              <a:rPr lang="zh-CN" altLang="en-US" sz="2800" b="1" dirty="0">
                <a:solidFill>
                  <a:srgbClr val="FF0000"/>
                </a:solidFill>
                <a:latin typeface="+mn-lt"/>
                <a:ea typeface="+mn-ea"/>
              </a:rPr>
              <a:t>传输线：</a:t>
            </a:r>
            <a:endParaRPr lang="zh-CN" altLang="en-US" sz="2800" b="1" dirty="0">
              <a:solidFill>
                <a:srgbClr val="083CB0"/>
              </a:solidFill>
            </a:endParaRPr>
          </a:p>
        </p:txBody>
      </p:sp>
      <p:sp>
        <p:nvSpPr>
          <p:cNvPr id="4" name="矩形 3"/>
          <p:cNvSpPr/>
          <p:nvPr/>
        </p:nvSpPr>
        <p:spPr>
          <a:xfrm>
            <a:off x="1319090" y="6133626"/>
            <a:ext cx="4945380" cy="368300"/>
          </a:xfrm>
          <a:prstGeom prst="rect">
            <a:avLst/>
          </a:prstGeom>
        </p:spPr>
        <p:txBody>
          <a:bodyPr wrap="none">
            <a:spAutoFit/>
          </a:bodyPr>
          <a:lstStyle/>
          <a:p>
            <a:pPr algn="l"/>
            <a:r>
              <a:rPr lang="en-US" altLang="zh-CN"/>
              <a:t>                     寄生走线电感和电容（体元模型）</a:t>
            </a:r>
          </a:p>
        </p:txBody>
      </p:sp>
      <p:sp>
        <p:nvSpPr>
          <p:cNvPr id="8" name="矩形 7"/>
          <p:cNvSpPr/>
          <p:nvPr/>
        </p:nvSpPr>
        <p:spPr>
          <a:xfrm>
            <a:off x="842638" y="1476420"/>
            <a:ext cx="7689703" cy="1682577"/>
          </a:xfrm>
          <a:prstGeom prst="rect">
            <a:avLst/>
          </a:prstGeom>
        </p:spPr>
        <p:txBody>
          <a:bodyPr wrap="square">
            <a:spAutoFit/>
          </a:bodyPr>
          <a:lstStyle/>
          <a:p>
            <a:pPr algn="just">
              <a:lnSpc>
                <a:spcPct val="150000"/>
              </a:lnSpc>
            </a:pPr>
            <a:r>
              <a:rPr lang="en-US" altLang="zh-CN" sz="2400" b="1" dirty="0">
                <a:solidFill>
                  <a:srgbClr val="083CB0"/>
                </a:solidFill>
                <a:latin typeface="+mj-ea"/>
                <a:ea typeface="+mj-ea"/>
              </a:rPr>
              <a:t>我们将馈入50Ω负载电阻器的PCB走线视为没有接地电容。实际上，由走线电感和负载电阻形成的RL低通滤波器还包括对地的寄生电容</a:t>
            </a:r>
            <a:r>
              <a:rPr lang="zh-CN" altLang="en-US" sz="2400" b="1" dirty="0">
                <a:solidFill>
                  <a:srgbClr val="083CB0"/>
                </a:solidFill>
                <a:latin typeface="+mj-ea"/>
                <a:ea typeface="+mj-ea"/>
              </a:rPr>
              <a:t>。</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722632"/>
            <a:ext cx="6619817" cy="2288440"/>
          </a:xfrm>
          <a:prstGeom prst="rect">
            <a:avLst/>
          </a:prstGeom>
        </p:spPr>
      </p:pic>
      <p:sp>
        <p:nvSpPr>
          <p:cNvPr id="7"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2292" y="854075"/>
            <a:ext cx="8501708" cy="521970"/>
          </a:xfrm>
          <a:prstGeom prst="rect">
            <a:avLst/>
          </a:prstGeom>
        </p:spPr>
        <p:txBody>
          <a:bodyPr wrap="square">
            <a:spAutoFit/>
          </a:bodyPr>
          <a:lstStyle/>
          <a:p>
            <a:r>
              <a:rPr lang="zh-CN" altLang="en-US" sz="2800" b="1" dirty="0">
                <a:solidFill>
                  <a:srgbClr val="FF0000"/>
                </a:solidFill>
              </a:rPr>
              <a:t>传输线</a:t>
            </a:r>
            <a:r>
              <a:rPr lang="en-US" altLang="zh-CN" sz="2800" b="1" dirty="0">
                <a:solidFill>
                  <a:srgbClr val="FF0000"/>
                </a:solidFill>
              </a:rPr>
              <a:t> </a:t>
            </a:r>
            <a:r>
              <a:rPr lang="zh-CN" altLang="en-US" sz="2800" b="1" dirty="0">
                <a:solidFill>
                  <a:srgbClr val="FF0000"/>
                </a:solidFill>
                <a:latin typeface="+mn-lt"/>
                <a:ea typeface="+mn-ea"/>
              </a:rPr>
              <a:t>：</a:t>
            </a:r>
            <a:endParaRPr lang="zh-CN" altLang="en-US" sz="2800" b="1" dirty="0">
              <a:solidFill>
                <a:srgbClr val="083CB0"/>
              </a:solidFill>
            </a:endParaRPr>
          </a:p>
        </p:txBody>
      </p:sp>
      <p:sp>
        <p:nvSpPr>
          <p:cNvPr id="8" name="矩形 7"/>
          <p:cNvSpPr/>
          <p:nvPr/>
        </p:nvSpPr>
        <p:spPr>
          <a:xfrm>
            <a:off x="475071" y="1484784"/>
            <a:ext cx="8193857" cy="1682577"/>
          </a:xfrm>
          <a:prstGeom prst="rect">
            <a:avLst/>
          </a:prstGeom>
        </p:spPr>
        <p:txBody>
          <a:bodyPr wrap="square">
            <a:spAutoFit/>
          </a:bodyPr>
          <a:lstStyle/>
          <a:p>
            <a:pPr algn="just">
              <a:lnSpc>
                <a:spcPct val="150000"/>
              </a:lnSpc>
            </a:pPr>
            <a:r>
              <a:rPr lang="zh-CN" altLang="en-US" sz="2400" b="1" dirty="0">
                <a:sym typeface="+mn-ea"/>
              </a:rPr>
              <a:t>在较高的频率下，我们必须意识到电容和电感沿着引线分布的，这种分布式电容和电感效应使引线是真正模型看起来像无穷个无限小的电感和电容串联而成。</a:t>
            </a:r>
            <a:endParaRPr lang="zh-CN" altLang="en-US" sz="2400" b="1" dirty="0"/>
          </a:p>
        </p:txBody>
      </p:sp>
      <p:sp>
        <p:nvSpPr>
          <p:cNvPr id="2" name="矩形 1"/>
          <p:cNvSpPr/>
          <p:nvPr/>
        </p:nvSpPr>
        <p:spPr>
          <a:xfrm>
            <a:off x="2521628" y="6294214"/>
            <a:ext cx="3725700" cy="461665"/>
          </a:xfrm>
          <a:prstGeom prst="rect">
            <a:avLst/>
          </a:prstGeom>
        </p:spPr>
        <p:txBody>
          <a:bodyPr wrap="none">
            <a:spAutoFit/>
          </a:bodyPr>
          <a:lstStyle/>
          <a:p>
            <a:pPr algn="ctr"/>
            <a:r>
              <a:rPr lang="en-US" altLang="zh-CN" sz="2400" b="1" dirty="0">
                <a:latin typeface="Calibri" panose="020F0502020204030204"/>
                <a:cs typeface="Times New Roman" panose="02020603050405020304" pitchFamily="18" charset="0"/>
              </a:rPr>
              <a:t> </a:t>
            </a:r>
            <a:r>
              <a:rPr lang="en-US" altLang="zh-CN" sz="2400" b="1" dirty="0" err="1">
                <a:latin typeface="Calibri" panose="020F0502020204030204"/>
                <a:cs typeface="Times New Roman" panose="02020603050405020304" pitchFamily="18" charset="0"/>
              </a:rPr>
              <a:t>传输线的分布式元素模型</a:t>
            </a:r>
            <a:endParaRPr lang="en-US" altLang="zh-CN" sz="2400" b="1" dirty="0">
              <a:latin typeface="Calibri" panose="020F0502020204030204"/>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784744"/>
            <a:ext cx="6795557" cy="2509470"/>
          </a:xfrm>
          <a:prstGeom prst="rect">
            <a:avLst/>
          </a:prstGeom>
        </p:spPr>
      </p:pic>
      <p:sp>
        <p:nvSpPr>
          <p:cNvPr id="7"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1146" y="1433549"/>
            <a:ext cx="8501708" cy="3990901"/>
          </a:xfrm>
          <a:prstGeom prst="rect">
            <a:avLst/>
          </a:prstGeom>
        </p:spPr>
        <p:txBody>
          <a:bodyPr wrap="square">
            <a:spAutoFit/>
          </a:bodyPr>
          <a:lstStyle/>
          <a:p>
            <a:pPr>
              <a:lnSpc>
                <a:spcPct val="150000"/>
              </a:lnSpc>
            </a:pPr>
            <a:r>
              <a:rPr lang="zh-CN" altLang="en-US" sz="2800" b="1" dirty="0">
                <a:latin typeface="+mn-lt"/>
                <a:ea typeface="+mn-ea"/>
              </a:rPr>
              <a:t>传输线：</a:t>
            </a:r>
            <a:endParaRPr lang="en-US" altLang="zh-CN" sz="2800" b="1" dirty="0">
              <a:latin typeface="+mn-lt"/>
              <a:ea typeface="+mn-ea"/>
            </a:endParaRPr>
          </a:p>
          <a:p>
            <a:pPr marL="342900" indent="-342900">
              <a:lnSpc>
                <a:spcPct val="150000"/>
              </a:lnSpc>
              <a:buFont typeface="Wingdings" panose="05000000000000000000" charset="0"/>
              <a:buChar char="u"/>
            </a:pPr>
            <a:r>
              <a:rPr lang="zh-CN" altLang="en-US" sz="2400" b="1" dirty="0">
                <a:sym typeface="+mn-ea"/>
              </a:rPr>
              <a:t>指的是电子系统（比如</a:t>
            </a:r>
            <a:r>
              <a:rPr lang="en-US" altLang="zh-CN" sz="2400" b="1" dirty="0">
                <a:sym typeface="+mn-ea"/>
              </a:rPr>
              <a:t>ATE</a:t>
            </a:r>
            <a:r>
              <a:rPr lang="zh-CN" altLang="en-US" sz="2400" b="1" dirty="0">
                <a:sym typeface="+mn-ea"/>
              </a:rPr>
              <a:t>测试仪和</a:t>
            </a:r>
            <a:r>
              <a:rPr lang="en-US" altLang="zh-CN" sz="2400" b="1" dirty="0">
                <a:sym typeface="+mn-ea"/>
              </a:rPr>
              <a:t>DIB</a:t>
            </a:r>
            <a:r>
              <a:rPr lang="zh-CN" altLang="en-US" sz="2400" b="1" dirty="0">
                <a:sym typeface="+mn-ea"/>
              </a:rPr>
              <a:t>）中各种接地节点之间的互联和物理布局。</a:t>
            </a:r>
          </a:p>
          <a:p>
            <a:pPr marL="342900" indent="-342900">
              <a:lnSpc>
                <a:spcPct val="150000"/>
              </a:lnSpc>
              <a:buFont typeface="Wingdings" panose="05000000000000000000" charset="0"/>
              <a:buChar char="u"/>
            </a:pPr>
            <a:r>
              <a:rPr lang="zh-CN" altLang="en-US" sz="2400" b="1" dirty="0">
                <a:sym typeface="+mn-ea"/>
              </a:rPr>
              <a:t>在电路图中，地被看成代表零阻抗的标准零电压参考点。</a:t>
            </a:r>
          </a:p>
          <a:p>
            <a:pPr marL="342900" indent="-342900">
              <a:lnSpc>
                <a:spcPct val="150000"/>
              </a:lnSpc>
              <a:buFont typeface="Wingdings" panose="05000000000000000000" charset="0"/>
              <a:buChar char="u"/>
            </a:pPr>
            <a:r>
              <a:rPr lang="zh-CN" altLang="en-US" sz="2400" b="1" dirty="0">
                <a:sym typeface="+mn-ea"/>
              </a:rPr>
              <a:t>实际系统中，只有一个节点被定义真实的地，其他节点都是通过电阻性的和电容性的引线、导线或地线层连接到真实的地上。</a:t>
            </a:r>
            <a:endParaRPr lang="en-US" altLang="zh-CN" sz="2400" b="1" dirty="0"/>
          </a:p>
        </p:txBody>
      </p:sp>
      <p:sp>
        <p:nvSpPr>
          <p:cNvPr id="5"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1397760"/>
            <a:ext cx="8501708" cy="193899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sym typeface="+mn-ea"/>
              </a:rPr>
              <a:t>实现正确接地设计的一种方法就是多注意流经</a:t>
            </a:r>
            <a:r>
              <a:rPr lang="en-US" altLang="zh-CN" sz="2400" b="1" dirty="0">
                <a:sym typeface="+mn-ea"/>
              </a:rPr>
              <a:t>DIB</a:t>
            </a:r>
            <a:r>
              <a:rPr lang="zh-CN" altLang="en-US" sz="2400" b="1" dirty="0">
                <a:sym typeface="+mn-ea"/>
              </a:rPr>
              <a:t>和测试仪的引线、导线和各层上的电流。</a:t>
            </a:r>
          </a:p>
          <a:p>
            <a:pPr marL="342900" indent="-342900" algn="just">
              <a:buFont typeface="Wingdings" panose="05000000000000000000" pitchFamily="2" charset="2"/>
              <a:buChar char="Ø"/>
            </a:pPr>
            <a:r>
              <a:rPr lang="zh-CN" altLang="en-US" sz="2400" b="1" dirty="0">
                <a:sym typeface="+mn-ea"/>
              </a:rPr>
              <a:t>首先考虑的问题是由接地连接中的电阻压降引起的直流测量误差</a:t>
            </a:r>
            <a:endParaRPr lang="zh-CN" altLang="en-US" sz="2400" b="1" dirty="0"/>
          </a:p>
        </p:txBody>
      </p:sp>
      <p:sp>
        <p:nvSpPr>
          <p:cNvPr id="7" name="矩形 6"/>
          <p:cNvSpPr/>
          <p:nvPr/>
        </p:nvSpPr>
        <p:spPr>
          <a:xfrm>
            <a:off x="642292" y="854075"/>
            <a:ext cx="8501708" cy="521970"/>
          </a:xfrm>
          <a:prstGeom prst="rect">
            <a:avLst/>
          </a:prstGeom>
        </p:spPr>
        <p:txBody>
          <a:bodyPr wrap="square">
            <a:spAutoFit/>
          </a:bodyPr>
          <a:lstStyle/>
          <a:p>
            <a:r>
              <a:rPr lang="zh-CN" altLang="en-US" sz="2800" b="1" dirty="0">
                <a:solidFill>
                  <a:srgbClr val="FF0000"/>
                </a:solidFill>
              </a:rPr>
              <a:t>传输线</a:t>
            </a:r>
            <a:r>
              <a:rPr lang="en-US" altLang="zh-CN" sz="2800" b="1" dirty="0">
                <a:solidFill>
                  <a:srgbClr val="FF0000"/>
                </a:solidFill>
              </a:rPr>
              <a:t> </a:t>
            </a:r>
            <a:r>
              <a:rPr lang="zh-CN" altLang="en-US" sz="2800" b="1" dirty="0">
                <a:solidFill>
                  <a:srgbClr val="FF0000"/>
                </a:solidFill>
                <a:latin typeface="+mn-lt"/>
                <a:ea typeface="+mn-ea"/>
              </a:rPr>
              <a:t>：</a:t>
            </a:r>
            <a:endParaRPr lang="zh-CN" altLang="en-US" sz="2800" b="1" dirty="0">
              <a:solidFill>
                <a:srgbClr val="083CB0"/>
              </a:solidFill>
            </a:endParaRPr>
          </a:p>
        </p:txBody>
      </p:sp>
      <p:sp>
        <p:nvSpPr>
          <p:cNvPr id="9"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4" name="图片 3"/>
          <p:cNvPicPr>
            <a:picLocks noChangeAspect="1"/>
          </p:cNvPicPr>
          <p:nvPr/>
        </p:nvPicPr>
        <p:blipFill>
          <a:blip r:embed="rId3"/>
          <a:stretch>
            <a:fillRect/>
          </a:stretch>
        </p:blipFill>
        <p:spPr>
          <a:xfrm>
            <a:off x="1619672" y="3751917"/>
            <a:ext cx="6480720" cy="2936505"/>
          </a:xfrm>
          <a:prstGeom prst="rect">
            <a:avLst/>
          </a:prstGeom>
        </p:spPr>
      </p:pic>
    </p:spTree>
  </p:cSld>
  <p:clrMapOvr>
    <a:masterClrMapping/>
  </p:clrMapOvr>
  <p:transition spd="slow">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1146" y="1340768"/>
            <a:ext cx="8501708" cy="279384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b="1" dirty="0">
                <a:solidFill>
                  <a:srgbClr val="083CB0"/>
                </a:solidFill>
                <a:sym typeface="+mn-ea"/>
              </a:rPr>
              <a:t>采用一个称为器件地检测或</a:t>
            </a:r>
            <a:r>
              <a:rPr lang="en-US" altLang="zh-CN" sz="2400" b="1" dirty="0">
                <a:solidFill>
                  <a:srgbClr val="083CB0"/>
                </a:solidFill>
                <a:sym typeface="+mn-ea"/>
              </a:rPr>
              <a:t>DGS</a:t>
            </a:r>
            <a:r>
              <a:rPr lang="zh-CN" altLang="en-US" sz="2400" b="1" dirty="0">
                <a:solidFill>
                  <a:srgbClr val="083CB0"/>
                </a:solidFill>
                <a:sym typeface="+mn-ea"/>
              </a:rPr>
              <a:t>的信号把</a:t>
            </a:r>
            <a:r>
              <a:rPr lang="en-US" altLang="zh-CN" sz="2400" b="1" dirty="0">
                <a:solidFill>
                  <a:srgbClr val="083CB0"/>
                </a:solidFill>
                <a:sym typeface="+mn-ea"/>
              </a:rPr>
              <a:t>DUT</a:t>
            </a:r>
            <a:r>
              <a:rPr lang="zh-CN" altLang="en-US" sz="2400" b="1" dirty="0">
                <a:solidFill>
                  <a:srgbClr val="083CB0"/>
                </a:solidFill>
                <a:sym typeface="+mn-ea"/>
              </a:rPr>
              <a:t>的</a:t>
            </a:r>
            <a:r>
              <a:rPr lang="en-US" altLang="zh-CN" sz="2400" b="1" dirty="0">
                <a:solidFill>
                  <a:srgbClr val="083CB0"/>
                </a:solidFill>
                <a:sym typeface="+mn-ea"/>
              </a:rPr>
              <a:t>0V</a:t>
            </a:r>
            <a:r>
              <a:rPr lang="zh-CN" altLang="en-US" sz="2400" b="1" dirty="0">
                <a:solidFill>
                  <a:srgbClr val="083CB0"/>
                </a:solidFill>
                <a:sym typeface="+mn-ea"/>
              </a:rPr>
              <a:t>参考电压送到每个仪器中。</a:t>
            </a:r>
          </a:p>
          <a:p>
            <a:pPr marL="342900" indent="-342900" algn="just">
              <a:lnSpc>
                <a:spcPct val="150000"/>
              </a:lnSpc>
              <a:buFont typeface="Wingdings" panose="05000000000000000000" pitchFamily="2" charset="2"/>
              <a:buChar char="Ø"/>
            </a:pPr>
            <a:r>
              <a:rPr lang="zh-CN" altLang="en-US" sz="2400" b="1" dirty="0">
                <a:solidFill>
                  <a:srgbClr val="083CB0"/>
                </a:solidFill>
                <a:sym typeface="+mn-ea"/>
              </a:rPr>
              <a:t>由于</a:t>
            </a:r>
            <a:r>
              <a:rPr lang="en-US" altLang="zh-CN" sz="2400" b="1" dirty="0">
                <a:solidFill>
                  <a:srgbClr val="083CB0"/>
                </a:solidFill>
                <a:sym typeface="+mn-ea"/>
              </a:rPr>
              <a:t>DGS</a:t>
            </a:r>
            <a:r>
              <a:rPr lang="zh-CN" altLang="en-US" sz="2400" b="1" dirty="0">
                <a:solidFill>
                  <a:srgbClr val="083CB0"/>
                </a:solidFill>
                <a:sym typeface="+mn-ea"/>
              </a:rPr>
              <a:t>信号由一个零电流线组成的网络提供，因此，这些导线的串联电阻不会引起电压测量误差</a:t>
            </a:r>
            <a:endParaRPr lang="zh-CN" altLang="en-US" sz="2400" b="1" dirty="0">
              <a:solidFill>
                <a:srgbClr val="083CB0"/>
              </a:solidFill>
            </a:endParaRPr>
          </a:p>
          <a:p>
            <a:pPr marL="342900" indent="-342900" algn="just">
              <a:lnSpc>
                <a:spcPct val="150000"/>
              </a:lnSpc>
              <a:buFont typeface="Wingdings" panose="05000000000000000000" pitchFamily="2" charset="2"/>
              <a:buChar char="Ø"/>
            </a:pPr>
            <a:endParaRPr lang="zh-CN" altLang="en-US" sz="2400" b="1" dirty="0">
              <a:solidFill>
                <a:srgbClr val="083CB0"/>
              </a:solidFill>
            </a:endParaRPr>
          </a:p>
        </p:txBody>
      </p:sp>
      <p:sp>
        <p:nvSpPr>
          <p:cNvPr id="7" name="矩形 6"/>
          <p:cNvSpPr/>
          <p:nvPr/>
        </p:nvSpPr>
        <p:spPr>
          <a:xfrm>
            <a:off x="618971" y="916927"/>
            <a:ext cx="8501708" cy="521970"/>
          </a:xfrm>
          <a:prstGeom prst="rect">
            <a:avLst/>
          </a:prstGeom>
        </p:spPr>
        <p:txBody>
          <a:bodyPr wrap="square">
            <a:spAutoFit/>
          </a:bodyPr>
          <a:lstStyle/>
          <a:p>
            <a:r>
              <a:rPr lang="zh-CN" altLang="en-US" sz="2800" b="1" dirty="0">
                <a:solidFill>
                  <a:srgbClr val="FF0000"/>
                </a:solidFill>
                <a:sym typeface="+mn-ea"/>
              </a:rPr>
              <a:t>传输线</a:t>
            </a:r>
            <a:r>
              <a:rPr lang="en-US" altLang="zh-CN" sz="2800" b="1" dirty="0">
                <a:solidFill>
                  <a:srgbClr val="FF0000"/>
                </a:solidFill>
              </a:rPr>
              <a:t> </a:t>
            </a:r>
            <a:r>
              <a:rPr lang="zh-CN" altLang="en-US" sz="2800" b="1" dirty="0">
                <a:solidFill>
                  <a:srgbClr val="FF0000"/>
                </a:solidFill>
                <a:latin typeface="+mn-lt"/>
                <a:ea typeface="+mn-ea"/>
              </a:rPr>
              <a:t>：</a:t>
            </a:r>
            <a:endParaRPr lang="zh-CN" altLang="en-US" sz="2800" b="1" dirty="0">
              <a:solidFill>
                <a:srgbClr val="083CB0"/>
              </a:solidFill>
            </a:endParaRPr>
          </a:p>
        </p:txBody>
      </p:sp>
      <p:sp>
        <p:nvSpPr>
          <p:cNvPr id="12" name="矩形 11"/>
          <p:cNvSpPr/>
          <p:nvPr/>
        </p:nvSpPr>
        <p:spPr>
          <a:xfrm>
            <a:off x="1480377" y="6457184"/>
            <a:ext cx="6130204" cy="400110"/>
          </a:xfrm>
          <a:prstGeom prst="rect">
            <a:avLst/>
          </a:prstGeom>
        </p:spPr>
        <p:txBody>
          <a:bodyPr wrap="none">
            <a:spAutoFit/>
          </a:bodyPr>
          <a:lstStyle/>
          <a:p>
            <a:pPr algn="l"/>
            <a:r>
              <a:rPr lang="en-US" altLang="zh-CN" sz="2000" b="1" dirty="0">
                <a:latin typeface="Calibri" panose="020F0502020204030204"/>
                <a:cs typeface="Times New Roman" panose="02020603050405020304" pitchFamily="18" charset="0"/>
              </a:rPr>
              <a:t>           使用设备接地（DGS）线的电阻器测量测试设置</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3892104"/>
            <a:ext cx="6912768" cy="2537501"/>
          </a:xfrm>
          <a:prstGeom prst="rect">
            <a:avLst/>
          </a:prstGeom>
        </p:spPr>
      </p:pic>
      <p:sp>
        <p:nvSpPr>
          <p:cNvPr id="9"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5384" y="980728"/>
            <a:ext cx="8501708" cy="1814830"/>
          </a:xfrm>
          <a:prstGeom prst="rect">
            <a:avLst/>
          </a:prstGeom>
        </p:spPr>
        <p:txBody>
          <a:bodyPr wrap="square">
            <a:spAutoFit/>
          </a:bodyPr>
          <a:lstStyle/>
          <a:p>
            <a:r>
              <a:rPr lang="zh-CN" altLang="en-US" sz="2800" b="1" dirty="0">
                <a:solidFill>
                  <a:srgbClr val="FF0000"/>
                </a:solidFill>
                <a:latin typeface="+mn-lt"/>
                <a:ea typeface="+mn-ea"/>
                <a:sym typeface="+mn-ea"/>
              </a:rPr>
              <a:t>电源分布：</a:t>
            </a:r>
            <a:r>
              <a:rPr lang="zh-CN" altLang="en-US" sz="2800" b="1" dirty="0">
                <a:sym typeface="+mn-ea"/>
              </a:rPr>
              <a:t>混合测试仪中的电源一般都是通过一个</a:t>
            </a:r>
            <a:r>
              <a:rPr lang="en-US" altLang="zh-CN" sz="2800" b="1" dirty="0">
                <a:sym typeface="+mn-ea"/>
              </a:rPr>
              <a:t>4</a:t>
            </a:r>
            <a:r>
              <a:rPr lang="zh-CN" altLang="en-US" sz="2800" b="1" dirty="0">
                <a:sym typeface="+mn-ea"/>
              </a:rPr>
              <a:t>引线开尔文接法连接起来的，每个开尔文接法包括独立的高激励线（</a:t>
            </a:r>
            <a:r>
              <a:rPr lang="en-US" altLang="zh-CN" sz="2800" b="1" dirty="0">
                <a:sym typeface="+mn-ea"/>
              </a:rPr>
              <a:t>HF</a:t>
            </a:r>
            <a:r>
              <a:rPr lang="zh-CN" altLang="en-US" sz="2800" b="1" dirty="0">
                <a:sym typeface="+mn-ea"/>
              </a:rPr>
              <a:t>）、低激励线（</a:t>
            </a:r>
            <a:r>
              <a:rPr lang="en-US" altLang="zh-CN" sz="2800" b="1" dirty="0">
                <a:sym typeface="+mn-ea"/>
              </a:rPr>
              <a:t>LF</a:t>
            </a:r>
            <a:r>
              <a:rPr lang="zh-CN" altLang="en-US" sz="2800" b="1" dirty="0">
                <a:sym typeface="+mn-ea"/>
              </a:rPr>
              <a:t>）或接地电流返回线、高检测线（</a:t>
            </a:r>
            <a:r>
              <a:rPr lang="en-US" altLang="zh-CN" sz="2800" b="1" dirty="0">
                <a:sym typeface="+mn-ea"/>
              </a:rPr>
              <a:t>HS</a:t>
            </a:r>
            <a:r>
              <a:rPr lang="zh-CN" altLang="en-US" sz="2800" b="1" dirty="0">
                <a:sym typeface="+mn-ea"/>
              </a:rPr>
              <a:t>）和低检测线（</a:t>
            </a:r>
            <a:r>
              <a:rPr lang="en-US" altLang="zh-CN" sz="2800" b="1" dirty="0">
                <a:sym typeface="+mn-ea"/>
              </a:rPr>
              <a:t>LS</a:t>
            </a:r>
            <a:r>
              <a:rPr lang="zh-CN" altLang="en-US" sz="2800" b="1" dirty="0">
                <a:sym typeface="+mn-ea"/>
              </a:rPr>
              <a:t>）</a:t>
            </a:r>
            <a:endParaRPr lang="zh-CN" altLang="en-US" sz="2800" b="1" dirty="0"/>
          </a:p>
        </p:txBody>
      </p:sp>
      <p:sp>
        <p:nvSpPr>
          <p:cNvPr id="2" name="矩形 1"/>
          <p:cNvSpPr/>
          <p:nvPr/>
        </p:nvSpPr>
        <p:spPr>
          <a:xfrm>
            <a:off x="2051720" y="6250433"/>
            <a:ext cx="4904676" cy="400110"/>
          </a:xfrm>
          <a:prstGeom prst="rect">
            <a:avLst/>
          </a:prstGeom>
        </p:spPr>
        <p:txBody>
          <a:bodyPr wrap="none">
            <a:spAutoFit/>
          </a:bodyPr>
          <a:lstStyle/>
          <a:p>
            <a:pPr algn="l"/>
            <a:r>
              <a:rPr lang="en-US" altLang="zh-CN" sz="2000" b="1" dirty="0">
                <a:latin typeface="Calibri" panose="020F0502020204030204"/>
                <a:cs typeface="Times New Roman" panose="02020603050405020304" pitchFamily="18" charset="0"/>
              </a:rPr>
              <a:t>        混合信号ATE测试中的电源和接地分布</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981276"/>
            <a:ext cx="5544616" cy="3237886"/>
          </a:xfrm>
          <a:prstGeom prst="rect">
            <a:avLst/>
          </a:prstGeom>
        </p:spPr>
      </p:pic>
      <p:sp>
        <p:nvSpPr>
          <p:cNvPr id="6"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292" y="854075"/>
            <a:ext cx="8501708" cy="521970"/>
          </a:xfrm>
          <a:prstGeom prst="rect">
            <a:avLst/>
          </a:prstGeom>
        </p:spPr>
        <p:txBody>
          <a:bodyPr wrap="square">
            <a:spAutoFit/>
          </a:bodyPr>
          <a:lstStyle/>
          <a:p>
            <a:r>
              <a:rPr lang="zh-CN" altLang="en-US" sz="2800" b="1" dirty="0">
                <a:solidFill>
                  <a:srgbClr val="FF0000"/>
                </a:solidFill>
                <a:latin typeface="+mn-lt"/>
                <a:ea typeface="+mn-ea"/>
                <a:sym typeface="+mn-ea"/>
              </a:rPr>
              <a:t>电源分布</a:t>
            </a:r>
            <a:r>
              <a:rPr lang="en-US" altLang="zh-CN" sz="2800" b="1" dirty="0">
                <a:solidFill>
                  <a:srgbClr val="FF0000"/>
                </a:solidFill>
              </a:rPr>
              <a:t> </a:t>
            </a:r>
            <a:r>
              <a:rPr lang="zh-CN" altLang="en-US" sz="2800" b="1" dirty="0">
                <a:solidFill>
                  <a:srgbClr val="FF0000"/>
                </a:solidFill>
                <a:latin typeface="+mn-lt"/>
                <a:ea typeface="+mn-ea"/>
              </a:rPr>
              <a:t>：</a:t>
            </a:r>
            <a:endParaRPr lang="zh-CN" altLang="en-US" sz="2800" b="1" dirty="0">
              <a:solidFill>
                <a:srgbClr val="083CB0"/>
              </a:solidFill>
            </a:endParaRPr>
          </a:p>
        </p:txBody>
      </p:sp>
      <p:sp>
        <p:nvSpPr>
          <p:cNvPr id="3" name="矩形 2"/>
          <p:cNvSpPr/>
          <p:nvPr/>
        </p:nvSpPr>
        <p:spPr>
          <a:xfrm>
            <a:off x="5322107" y="1988840"/>
            <a:ext cx="3851215" cy="4523105"/>
          </a:xfrm>
          <a:prstGeom prst="rect">
            <a:avLst/>
          </a:prstGeom>
        </p:spPr>
        <p:txBody>
          <a:bodyPr wrap="square">
            <a:spAutoFit/>
          </a:bodyPr>
          <a:lstStyle/>
          <a:p>
            <a:pPr>
              <a:spcAft>
                <a:spcPts val="0"/>
              </a:spcAft>
            </a:pPr>
            <a:r>
              <a:rPr lang="zh-CN" altLang="zh-CN" b="1" kern="100" dirty="0">
                <a:latin typeface="Calibri" panose="020F0502020204030204"/>
                <a:cs typeface="Times New Roman" panose="02020603050405020304" pitchFamily="18" charset="0"/>
                <a:sym typeface="+mn-ea"/>
              </a:rPr>
              <a:t>开尔文接法的物理布局和</a:t>
            </a:r>
            <a:r>
              <a:rPr lang="en-US" altLang="zh-CN" b="1" kern="100" dirty="0">
                <a:latin typeface="Calibri" panose="020F0502020204030204"/>
                <a:cs typeface="Times New Roman" panose="02020603050405020304" pitchFamily="18" charset="0"/>
                <a:sym typeface="+mn-ea"/>
              </a:rPr>
              <a:t>DZ</a:t>
            </a:r>
            <a:r>
              <a:rPr lang="zh-CN" altLang="zh-CN" b="1" kern="100" dirty="0">
                <a:latin typeface="Calibri" panose="020F0502020204030204"/>
                <a:cs typeface="Times New Roman" panose="02020603050405020304" pitchFamily="18" charset="0"/>
                <a:sym typeface="+mn-ea"/>
              </a:rPr>
              <a:t>接地系统</a:t>
            </a:r>
            <a:endParaRPr lang="zh-CN" altLang="zh-CN" b="1"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r>
              <a:rPr lang="zh-CN" altLang="zh-CN" b="1" kern="100" dirty="0">
                <a:latin typeface="Calibri" panose="020F0502020204030204"/>
                <a:cs typeface="Times New Roman" panose="02020603050405020304" pitchFamily="18" charset="0"/>
                <a:sym typeface="+mn-ea"/>
              </a:rPr>
              <a:t>（</a:t>
            </a:r>
            <a:r>
              <a:rPr lang="en-US" altLang="zh-CN" b="1" kern="100" dirty="0">
                <a:latin typeface="Calibri" panose="020F0502020204030204"/>
                <a:cs typeface="Times New Roman" panose="02020603050405020304" pitchFamily="18" charset="0"/>
                <a:sym typeface="+mn-ea"/>
              </a:rPr>
              <a:t>a</a:t>
            </a:r>
            <a:r>
              <a:rPr lang="zh-CN" altLang="zh-CN" b="1" kern="100" dirty="0">
                <a:latin typeface="Calibri" panose="020F0502020204030204"/>
                <a:cs typeface="Times New Roman" panose="02020603050405020304" pitchFamily="18" charset="0"/>
                <a:sym typeface="+mn-ea"/>
              </a:rPr>
              <a:t>）正确的连接；</a:t>
            </a: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endParaRPr lang="en-US" altLang="zh-CN" kern="100" dirty="0">
              <a:latin typeface="Calibri" panose="020F0502020204030204"/>
              <a:cs typeface="Times New Roman" panose="02020603050405020304" pitchFamily="18" charset="0"/>
            </a:endParaRPr>
          </a:p>
          <a:p>
            <a:pPr>
              <a:spcAft>
                <a:spcPts val="0"/>
              </a:spcAft>
            </a:pPr>
            <a:r>
              <a:rPr lang="zh-CN" altLang="zh-CN" b="1" kern="100" dirty="0">
                <a:latin typeface="Calibri" panose="020F0502020204030204"/>
                <a:cs typeface="Times New Roman" panose="02020603050405020304" pitchFamily="18" charset="0"/>
                <a:sym typeface="+mn-ea"/>
              </a:rPr>
              <a:t>（</a:t>
            </a:r>
            <a:r>
              <a:rPr lang="en-US" altLang="zh-CN" b="1" kern="100" dirty="0">
                <a:latin typeface="Calibri" panose="020F0502020204030204"/>
                <a:cs typeface="Times New Roman" panose="02020603050405020304" pitchFamily="18" charset="0"/>
                <a:sym typeface="+mn-ea"/>
              </a:rPr>
              <a:t>b</a:t>
            </a:r>
            <a:r>
              <a:rPr lang="zh-CN" altLang="zh-CN" b="1" kern="100" dirty="0">
                <a:latin typeface="Calibri" panose="020F0502020204030204"/>
                <a:cs typeface="Times New Roman" panose="02020603050405020304" pitchFamily="18" charset="0"/>
                <a:sym typeface="+mn-ea"/>
              </a:rPr>
              <a:t>）错误的连接</a:t>
            </a:r>
            <a:endParaRPr lang="zh-CN" altLang="zh-CN" kern="100" dirty="0">
              <a:latin typeface="Calibri" panose="020F0502020204030204"/>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19" y="1628799"/>
            <a:ext cx="5070587" cy="4866823"/>
          </a:xfrm>
          <a:prstGeom prst="rect">
            <a:avLst/>
          </a:prstGeom>
        </p:spPr>
      </p:pic>
      <p:sp>
        <p:nvSpPr>
          <p:cNvPr id="6"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292" y="854075"/>
            <a:ext cx="8501708" cy="2593980"/>
          </a:xfrm>
          <a:prstGeom prst="rect">
            <a:avLst/>
          </a:prstGeom>
        </p:spPr>
        <p:txBody>
          <a:bodyPr wrap="square">
            <a:spAutoFit/>
          </a:bodyPr>
          <a:lstStyle/>
          <a:p>
            <a:pPr algn="just">
              <a:lnSpc>
                <a:spcPct val="150000"/>
              </a:lnSpc>
            </a:pPr>
            <a:r>
              <a:rPr lang="en-US" altLang="zh-CN" sz="2800" b="1" dirty="0">
                <a:solidFill>
                  <a:srgbClr val="FF0000"/>
                </a:solidFill>
                <a:latin typeface="+mn-lt"/>
                <a:ea typeface="+mn-ea"/>
              </a:rPr>
              <a:t> </a:t>
            </a:r>
            <a:r>
              <a:rPr lang="zh-CN" altLang="en-US" sz="2800" b="1" dirty="0">
                <a:solidFill>
                  <a:srgbClr val="FF0000"/>
                </a:solidFill>
                <a:latin typeface="+mn-lt"/>
                <a:ea typeface="+mn-ea"/>
                <a:sym typeface="+mn-ea"/>
              </a:rPr>
              <a:t>电源层和地线层：</a:t>
            </a:r>
          </a:p>
          <a:p>
            <a:pPr marL="457200" indent="-457200" algn="just">
              <a:lnSpc>
                <a:spcPct val="150000"/>
              </a:lnSpc>
              <a:buFont typeface="Arial" panose="020B0604020202020204" pitchFamily="34" charset="0"/>
              <a:buChar char="•"/>
            </a:pPr>
            <a:r>
              <a:rPr lang="zh-CN" altLang="en-US" sz="2800" b="1" dirty="0">
                <a:sym typeface="+mn-ea"/>
              </a:rPr>
              <a:t>地线层为</a:t>
            </a:r>
            <a:r>
              <a:rPr lang="en-US" altLang="zh-CN" sz="2800" b="1" dirty="0">
                <a:sym typeface="+mn-ea"/>
              </a:rPr>
              <a:t>DIB</a:t>
            </a:r>
            <a:r>
              <a:rPr lang="zh-CN" altLang="en-US" sz="2800" b="1" dirty="0">
                <a:sym typeface="+mn-ea"/>
              </a:rPr>
              <a:t>上的所有连接提供了一个低阻抗连接</a:t>
            </a:r>
          </a:p>
          <a:p>
            <a:pPr marL="457200" indent="-457200" algn="just">
              <a:lnSpc>
                <a:spcPct val="150000"/>
              </a:lnSpc>
              <a:buFont typeface="Arial" panose="020B0604020202020204" pitchFamily="34" charset="0"/>
              <a:buChar char="•"/>
            </a:pPr>
            <a:r>
              <a:rPr lang="zh-CN" altLang="en-US" sz="2800" b="1" dirty="0">
                <a:sym typeface="+mn-ea"/>
              </a:rPr>
              <a:t>电源也可以通过电源层来连线以减少所有电源节点的串联阻抗。</a:t>
            </a:r>
            <a:endParaRPr lang="zh-CN" altLang="en-US" sz="24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428999"/>
            <a:ext cx="6480720" cy="2914909"/>
          </a:xfrm>
          <a:prstGeom prst="rect">
            <a:avLst/>
          </a:prstGeom>
        </p:spPr>
      </p:pic>
      <p:sp>
        <p:nvSpPr>
          <p:cNvPr id="4" name="矩形 3"/>
          <p:cNvSpPr/>
          <p:nvPr/>
        </p:nvSpPr>
        <p:spPr>
          <a:xfrm>
            <a:off x="2987824" y="6415578"/>
            <a:ext cx="4004622" cy="400110"/>
          </a:xfrm>
          <a:prstGeom prst="rect">
            <a:avLst/>
          </a:prstGeom>
        </p:spPr>
        <p:txBody>
          <a:bodyPr wrap="none">
            <a:spAutoFit/>
          </a:bodyPr>
          <a:lstStyle/>
          <a:p>
            <a:r>
              <a:rPr lang="zh-CN" altLang="en-US" sz="2000" b="1" dirty="0"/>
              <a:t>Three-plane grounding scheme</a:t>
            </a:r>
          </a:p>
        </p:txBody>
      </p:sp>
      <p:sp>
        <p:nvSpPr>
          <p:cNvPr id="6"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91680" y="1380698"/>
            <a:ext cx="7133138" cy="5072638"/>
          </a:xfrm>
          <a:prstGeom prst="rect">
            <a:avLst/>
          </a:prstGeom>
        </p:spPr>
      </p:pic>
      <p:sp>
        <p:nvSpPr>
          <p:cNvPr id="4" name="标题 1"/>
          <p:cNvSpPr txBox="1"/>
          <p:nvPr/>
        </p:nvSpPr>
        <p:spPr bwMode="auto">
          <a:xfrm>
            <a:off x="2519363" y="-13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7" y="3401529"/>
            <a:ext cx="4996290" cy="3456471"/>
          </a:xfrm>
          <a:prstGeom prst="rect">
            <a:avLst/>
          </a:prstGeom>
        </p:spPr>
      </p:pic>
      <p:sp>
        <p:nvSpPr>
          <p:cNvPr id="7" name="矩形 6"/>
          <p:cNvSpPr/>
          <p:nvPr/>
        </p:nvSpPr>
        <p:spPr>
          <a:xfrm>
            <a:off x="642292" y="854075"/>
            <a:ext cx="8501708" cy="2593980"/>
          </a:xfrm>
          <a:prstGeom prst="rect">
            <a:avLst/>
          </a:prstGeom>
        </p:spPr>
        <p:txBody>
          <a:bodyPr wrap="square">
            <a:spAutoFit/>
          </a:bodyPr>
          <a:lstStyle/>
          <a:p>
            <a:pPr algn="just">
              <a:lnSpc>
                <a:spcPct val="150000"/>
              </a:lnSpc>
            </a:pPr>
            <a:r>
              <a:rPr lang="zh-CN" altLang="en-US" sz="2800" b="1" dirty="0">
                <a:solidFill>
                  <a:srgbClr val="FF0000"/>
                </a:solidFill>
                <a:latin typeface="+mn-lt"/>
                <a:ea typeface="+mn-ea"/>
                <a:sym typeface="+mn-ea"/>
              </a:rPr>
              <a:t>接地回路：</a:t>
            </a:r>
            <a:r>
              <a:rPr lang="zh-CN" altLang="en-US" sz="2800" b="1" dirty="0">
                <a:sym typeface="+mn-ea"/>
              </a:rPr>
              <a:t>星形接地方法是把多个电路的地都连接到一个单独的接地点上形成的，而不是把它们连到一条菊花链上。星形接地防止了常见的称为接地回路的接地错误。</a:t>
            </a:r>
            <a:endParaRPr lang="zh-CN" altLang="en-US" sz="2800" b="1" dirty="0"/>
          </a:p>
        </p:txBody>
      </p:sp>
      <p:sp>
        <p:nvSpPr>
          <p:cNvPr id="10" name="矩形 9"/>
          <p:cNvSpPr/>
          <p:nvPr/>
        </p:nvSpPr>
        <p:spPr>
          <a:xfrm>
            <a:off x="467544" y="4797152"/>
            <a:ext cx="2731838" cy="461665"/>
          </a:xfrm>
          <a:prstGeom prst="rect">
            <a:avLst/>
          </a:prstGeom>
        </p:spPr>
        <p:txBody>
          <a:bodyPr wrap="none">
            <a:spAutoFit/>
          </a:bodyPr>
          <a:lstStyle/>
          <a:p>
            <a:pPr algn="l"/>
            <a:r>
              <a:rPr lang="zh-CN" altLang="en-US" sz="2400" b="1" dirty="0">
                <a:solidFill>
                  <a:srgbClr val="7030A0"/>
                </a:solidFill>
              </a:rPr>
              <a:t>台式仪器接地回路</a:t>
            </a:r>
          </a:p>
        </p:txBody>
      </p:sp>
      <p:sp>
        <p:nvSpPr>
          <p:cNvPr id="6" name="标题 1"/>
          <p:cNvSpPr txBox="1"/>
          <p:nvPr/>
        </p:nvSpPr>
        <p:spPr bwMode="auto">
          <a:xfrm>
            <a:off x="3563987" y="15089"/>
            <a:ext cx="540050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6.7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设计准则</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843808" y="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DIB</a:t>
            </a:r>
            <a:r>
              <a:rPr lang="zh-CN" altLang="en-US" sz="3200" kern="0" dirty="0">
                <a:solidFill>
                  <a:srgbClr val="990000"/>
                </a:solidFill>
                <a:latin typeface="Comic Sans MS" panose="030F0702030302020204" pitchFamily="66" charset="0"/>
                <a:ea typeface="隶书" panose="02010509060101010101" pitchFamily="49" charset="-122"/>
              </a:rPr>
              <a:t>组成与常用电路</a:t>
            </a:r>
          </a:p>
        </p:txBody>
      </p:sp>
      <p:sp>
        <p:nvSpPr>
          <p:cNvPr id="7" name="矩形 6"/>
          <p:cNvSpPr/>
          <p:nvPr/>
        </p:nvSpPr>
        <p:spPr>
          <a:xfrm>
            <a:off x="321146" y="1196752"/>
            <a:ext cx="8501708" cy="4532972"/>
          </a:xfrm>
          <a:prstGeom prst="rect">
            <a:avLst/>
          </a:prstGeom>
        </p:spPr>
        <p:txBody>
          <a:bodyPr wrap="square">
            <a:spAutoFit/>
          </a:bodyPr>
          <a:lstStyle/>
          <a:p>
            <a:pPr algn="just">
              <a:lnSpc>
                <a:spcPct val="150000"/>
              </a:lnSpc>
            </a:pPr>
            <a:r>
              <a:rPr lang="en-US" altLang="zh-CN" sz="2800" b="1" dirty="0">
                <a:solidFill>
                  <a:srgbClr val="FF0000"/>
                </a:solidFill>
                <a:latin typeface="+mn-lt"/>
                <a:ea typeface="+mn-ea"/>
                <a:sym typeface="+mn-ea"/>
              </a:rPr>
              <a:t>DUT</a:t>
            </a:r>
            <a:r>
              <a:rPr lang="zh-CN" altLang="en-US" sz="2800" b="1" dirty="0">
                <a:solidFill>
                  <a:srgbClr val="FF0000"/>
                </a:solidFill>
                <a:latin typeface="+mn-lt"/>
                <a:ea typeface="+mn-ea"/>
                <a:sym typeface="+mn-ea"/>
              </a:rPr>
              <a:t>插座和连接器</a:t>
            </a:r>
            <a:r>
              <a:rPr lang="zh-CN" altLang="en-US" sz="2800" b="1" dirty="0">
                <a:latin typeface="+mj-ea"/>
                <a:ea typeface="+mj-ea"/>
                <a:sym typeface="+mn-ea"/>
              </a:rPr>
              <a:t>： </a:t>
            </a:r>
          </a:p>
          <a:p>
            <a:pPr marL="457200" indent="-457200" algn="just">
              <a:lnSpc>
                <a:spcPct val="150000"/>
              </a:lnSpc>
              <a:buFont typeface="Arial" panose="020B0604020202020204" pitchFamily="34" charset="0"/>
              <a:buChar char="•"/>
            </a:pPr>
            <a:r>
              <a:rPr lang="zh-CN" altLang="en-US" sz="2800" b="1" dirty="0">
                <a:latin typeface="+mj-ea"/>
                <a:ea typeface="+mj-ea"/>
                <a:sym typeface="+mn-ea"/>
              </a:rPr>
              <a:t>在测试程序执行过程中，</a:t>
            </a:r>
            <a:r>
              <a:rPr lang="en-US" altLang="zh-CN" sz="2800" b="1" dirty="0">
                <a:latin typeface="+mj-ea"/>
                <a:ea typeface="+mj-ea"/>
                <a:sym typeface="+mn-ea"/>
              </a:rPr>
              <a:t>DUT</a:t>
            </a:r>
            <a:r>
              <a:rPr lang="zh-CN" altLang="en-US" sz="2800" b="1" dirty="0">
                <a:latin typeface="+mj-ea"/>
                <a:ea typeface="+mj-ea"/>
                <a:sym typeface="+mn-ea"/>
              </a:rPr>
              <a:t>的引脚与</a:t>
            </a:r>
            <a:r>
              <a:rPr lang="en-US" altLang="zh-CN" sz="2800" b="1" dirty="0">
                <a:latin typeface="+mj-ea"/>
                <a:ea typeface="+mj-ea"/>
                <a:sym typeface="+mn-ea"/>
              </a:rPr>
              <a:t>DIB</a:t>
            </a:r>
            <a:r>
              <a:rPr lang="zh-CN" altLang="en-US" sz="2800" b="1" dirty="0">
                <a:latin typeface="+mj-ea"/>
                <a:ea typeface="+mj-ea"/>
                <a:sym typeface="+mn-ea"/>
              </a:rPr>
              <a:t>上的电路引线必须暂时相连，</a:t>
            </a:r>
          </a:p>
          <a:p>
            <a:pPr marL="457200" indent="-457200" algn="just">
              <a:lnSpc>
                <a:spcPct val="150000"/>
              </a:lnSpc>
              <a:buFont typeface="Arial" panose="020B0604020202020204" pitchFamily="34" charset="0"/>
              <a:buChar char="•"/>
            </a:pPr>
            <a:r>
              <a:rPr lang="zh-CN" altLang="en-US" sz="2800" b="1" dirty="0">
                <a:latin typeface="+mj-ea"/>
                <a:ea typeface="+mj-ea"/>
                <a:sym typeface="+mn-ea"/>
              </a:rPr>
              <a:t>可以采用手动的测试插座或机械手（分选机）来实现这个暂时的连接。</a:t>
            </a:r>
            <a:endParaRPr lang="en-US" altLang="zh-CN" sz="2800" b="1" dirty="0">
              <a:solidFill>
                <a:srgbClr val="083CB0"/>
              </a:solidFill>
              <a:latin typeface="+mj-ea"/>
              <a:ea typeface="+mj-ea"/>
            </a:endParaRPr>
          </a:p>
          <a:p>
            <a:pPr algn="just">
              <a:lnSpc>
                <a:spcPct val="150000"/>
              </a:lnSpc>
            </a:pPr>
            <a:r>
              <a:rPr lang="en-US" altLang="zh-CN" sz="2800" b="1" dirty="0" err="1">
                <a:solidFill>
                  <a:srgbClr val="7030A0"/>
                </a:solidFill>
                <a:latin typeface="+mj-ea"/>
                <a:ea typeface="+mj-ea"/>
                <a:sym typeface="+mn-ea"/>
              </a:rPr>
              <a:t>要注意的最重要的一点是，插座或接触器组件的金属触点代</a:t>
            </a:r>
            <a:r>
              <a:rPr lang="zh-CN" altLang="en-US" sz="2800" b="1" dirty="0">
                <a:solidFill>
                  <a:srgbClr val="7030A0"/>
                </a:solidFill>
                <a:latin typeface="+mj-ea"/>
                <a:ea typeface="+mj-ea"/>
                <a:sym typeface="+mn-ea"/>
              </a:rPr>
              <a:t>来</a:t>
            </a:r>
            <a:r>
              <a:rPr lang="en-US" altLang="zh-CN" sz="2800" b="1" dirty="0" err="1">
                <a:solidFill>
                  <a:srgbClr val="7030A0"/>
                </a:solidFill>
                <a:latin typeface="+mj-ea"/>
                <a:ea typeface="+mj-ea"/>
                <a:sym typeface="+mn-ea"/>
              </a:rPr>
              <a:t>了额外的电阻，电感和对地电容</a:t>
            </a:r>
            <a:r>
              <a:rPr lang="en-US" altLang="zh-CN" sz="2800" b="1" dirty="0">
                <a:solidFill>
                  <a:srgbClr val="7030A0"/>
                </a:solidFill>
                <a:latin typeface="+mj-ea"/>
                <a:ea typeface="+mj-ea"/>
                <a:sym typeface="+mn-ea"/>
              </a:rPr>
              <a:t>。</a:t>
            </a:r>
          </a:p>
        </p:txBody>
      </p:sp>
    </p:spTree>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052736"/>
            <a:ext cx="8501708" cy="3046095"/>
          </a:xfrm>
          <a:prstGeom prst="rect">
            <a:avLst/>
          </a:prstGeom>
        </p:spPr>
        <p:txBody>
          <a:bodyPr wrap="square">
            <a:spAutoFit/>
          </a:bodyPr>
          <a:lstStyle/>
          <a:p>
            <a:pPr algn="just"/>
            <a:r>
              <a:rPr lang="zh-CN" altLang="en-US" sz="2800" b="1" dirty="0">
                <a:solidFill>
                  <a:srgbClr val="FF0000"/>
                </a:solidFill>
                <a:latin typeface="+mn-lt"/>
                <a:ea typeface="+mn-ea"/>
                <a:sym typeface="+mn-ea"/>
              </a:rPr>
              <a:t>接触压点、探针引脚和插座引脚：</a:t>
            </a:r>
          </a:p>
          <a:p>
            <a:pPr marL="457200" indent="-457200" algn="just">
              <a:buFont typeface="Arial" panose="020B0604020202020204" pitchFamily="34" charset="0"/>
              <a:buChar char="•"/>
            </a:pPr>
            <a:r>
              <a:rPr lang="zh-CN" altLang="en-US" sz="2800" b="1" dirty="0">
                <a:sym typeface="+mn-ea"/>
              </a:rPr>
              <a:t>接触压点是在</a:t>
            </a:r>
            <a:r>
              <a:rPr lang="en-US" altLang="zh-CN" sz="2800" b="1" dirty="0">
                <a:sym typeface="+mn-ea"/>
              </a:rPr>
              <a:t>DIB PCB</a:t>
            </a:r>
            <a:r>
              <a:rPr lang="zh-CN" altLang="en-US" sz="2800" b="1" dirty="0">
                <a:sym typeface="+mn-ea"/>
              </a:rPr>
              <a:t>的外部引线层上形成的金属压点。它们以圆圈，黑点或接触条的形式出现在</a:t>
            </a:r>
            <a:r>
              <a:rPr lang="en-US" altLang="zh-CN" sz="2800" b="1" dirty="0">
                <a:sym typeface="+mn-ea"/>
              </a:rPr>
              <a:t>DIB</a:t>
            </a:r>
            <a:r>
              <a:rPr lang="zh-CN" altLang="en-US" sz="2800" b="1" dirty="0">
                <a:sym typeface="+mn-ea"/>
              </a:rPr>
              <a:t>的设计中。</a:t>
            </a:r>
          </a:p>
          <a:p>
            <a:pPr marL="457200" indent="-457200" algn="just">
              <a:buFont typeface="Arial" panose="020B0604020202020204" pitchFamily="34" charset="0"/>
              <a:buChar char="•"/>
            </a:pPr>
            <a:r>
              <a:rPr lang="zh-CN" altLang="en-US" sz="2800" b="1" dirty="0">
                <a:sym typeface="+mn-ea"/>
              </a:rPr>
              <a:t>接触压点的两个常见的用途是探针引脚（</a:t>
            </a:r>
            <a:r>
              <a:rPr lang="en-US" altLang="zh-CN" sz="2800" b="1" dirty="0">
                <a:sym typeface="+mn-ea"/>
              </a:rPr>
              <a:t>pogo pin</a:t>
            </a:r>
            <a:r>
              <a:rPr lang="zh-CN" altLang="en-US" sz="2800" b="1" dirty="0">
                <a:sym typeface="+mn-ea"/>
              </a:rPr>
              <a:t>）连接和</a:t>
            </a:r>
            <a:r>
              <a:rPr lang="en-US" altLang="zh-CN" sz="2800" b="1" dirty="0">
                <a:sym typeface="+mn-ea"/>
              </a:rPr>
              <a:t>DUT</a:t>
            </a:r>
            <a:r>
              <a:rPr lang="zh-CN" altLang="en-US" sz="2800" b="1" dirty="0">
                <a:sym typeface="+mn-ea"/>
              </a:rPr>
              <a:t>插座引脚或连接器引脚连接</a:t>
            </a:r>
          </a:p>
          <a:p>
            <a:pPr algn="just"/>
            <a:endParaRPr lang="zh-CN" altLang="en-US" sz="2400" b="1" dirty="0">
              <a:solidFill>
                <a:srgbClr val="083CB0"/>
              </a:solidFill>
            </a:endParaRPr>
          </a:p>
        </p:txBody>
      </p:sp>
      <p:sp>
        <p:nvSpPr>
          <p:cNvPr id="2" name="矩形 1"/>
          <p:cNvSpPr/>
          <p:nvPr/>
        </p:nvSpPr>
        <p:spPr>
          <a:xfrm>
            <a:off x="2911233" y="6340267"/>
            <a:ext cx="3466013" cy="400110"/>
          </a:xfrm>
          <a:prstGeom prst="rect">
            <a:avLst/>
          </a:prstGeom>
        </p:spPr>
        <p:txBody>
          <a:bodyPr wrap="none">
            <a:spAutoFit/>
          </a:bodyPr>
          <a:lstStyle/>
          <a:p>
            <a:pPr algn="l"/>
            <a:r>
              <a:rPr lang="en-US" altLang="zh-CN" sz="2000" b="1" dirty="0">
                <a:latin typeface="Calibri" panose="020F0502020204030204"/>
                <a:cs typeface="Times New Roman" panose="02020603050405020304" pitchFamily="18" charset="0"/>
              </a:rPr>
              <a:t>接触垫，弹簧针和OUT插座针</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652770"/>
            <a:ext cx="3929773" cy="2687497"/>
          </a:xfrm>
          <a:prstGeom prst="rect">
            <a:avLst/>
          </a:prstGeom>
        </p:spPr>
      </p:pic>
      <p:sp>
        <p:nvSpPr>
          <p:cNvPr id="10" name="标题 1"/>
          <p:cNvSpPr txBox="1"/>
          <p:nvPr/>
        </p:nvSpPr>
        <p:spPr bwMode="auto">
          <a:xfrm>
            <a:off x="2911753" y="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组成与常用电路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292" y="969130"/>
            <a:ext cx="8501708" cy="1814830"/>
          </a:xfrm>
          <a:prstGeom prst="rect">
            <a:avLst/>
          </a:prstGeom>
        </p:spPr>
        <p:txBody>
          <a:bodyPr wrap="square">
            <a:spAutoFit/>
          </a:bodyPr>
          <a:lstStyle/>
          <a:p>
            <a:pPr algn="just"/>
            <a:r>
              <a:rPr lang="zh-CN" altLang="en-US" sz="2800" b="1" dirty="0">
                <a:solidFill>
                  <a:srgbClr val="FF0000"/>
                </a:solidFill>
                <a:latin typeface="+mn-lt"/>
                <a:ea typeface="+mn-ea"/>
                <a:sym typeface="+mn-ea"/>
              </a:rPr>
              <a:t>继电器：</a:t>
            </a:r>
            <a:r>
              <a:rPr lang="zh-CN" altLang="en-US" sz="2800" b="1" dirty="0">
                <a:sym typeface="+mn-ea"/>
              </a:rPr>
              <a:t>在混合信号测试中，更常见的</a:t>
            </a:r>
            <a:r>
              <a:rPr lang="en-US" altLang="zh-CN" sz="2800" b="1" dirty="0">
                <a:sym typeface="+mn-ea"/>
              </a:rPr>
              <a:t>DIB</a:t>
            </a:r>
            <a:r>
              <a:rPr lang="zh-CN" altLang="en-US" sz="2800" b="1" dirty="0">
                <a:sym typeface="+mn-ea"/>
              </a:rPr>
              <a:t>组件之一就是继电器，继电器是一种机电控制的机械开关。继电器允许</a:t>
            </a:r>
            <a:r>
              <a:rPr lang="en-US" altLang="zh-CN" sz="2800" b="1" dirty="0">
                <a:sym typeface="+mn-ea"/>
              </a:rPr>
              <a:t>DIB</a:t>
            </a:r>
            <a:r>
              <a:rPr lang="zh-CN" altLang="en-US" sz="2800" b="1" dirty="0">
                <a:sym typeface="+mn-ea"/>
              </a:rPr>
              <a:t>电路针对测试程序中的每个测量重新进行适当的配置。</a:t>
            </a:r>
            <a:endParaRPr lang="zh-CN" altLang="en-US" sz="2800" b="1" dirty="0"/>
          </a:p>
        </p:txBody>
      </p:sp>
      <p:grpSp>
        <p:nvGrpSpPr>
          <p:cNvPr id="14" name="组合 13"/>
          <p:cNvGrpSpPr/>
          <p:nvPr/>
        </p:nvGrpSpPr>
        <p:grpSpPr>
          <a:xfrm>
            <a:off x="405520" y="3068960"/>
            <a:ext cx="8501708" cy="3688942"/>
            <a:chOff x="395536" y="2564904"/>
            <a:chExt cx="7995215" cy="4293096"/>
          </a:xfrm>
        </p:grpSpPr>
        <p:grpSp>
          <p:nvGrpSpPr>
            <p:cNvPr id="11" name="组合 10"/>
            <p:cNvGrpSpPr/>
            <p:nvPr/>
          </p:nvGrpSpPr>
          <p:grpSpPr>
            <a:xfrm>
              <a:off x="5200074" y="4555869"/>
              <a:ext cx="3190677" cy="2036337"/>
              <a:chOff x="4793518" y="4699885"/>
              <a:chExt cx="3190677" cy="2036337"/>
            </a:xfrm>
          </p:grpSpPr>
          <p:sp>
            <p:nvSpPr>
              <p:cNvPr id="5" name="矩形 4"/>
              <p:cNvSpPr/>
              <p:nvPr/>
            </p:nvSpPr>
            <p:spPr>
              <a:xfrm>
                <a:off x="5029540" y="4699885"/>
                <a:ext cx="2954655" cy="750821"/>
              </a:xfrm>
              <a:prstGeom prst="rect">
                <a:avLst/>
              </a:prstGeom>
            </p:spPr>
            <p:txBody>
              <a:bodyPr wrap="square">
                <a:spAutoFit/>
              </a:bodyPr>
              <a:lstStyle/>
              <a:p>
                <a:r>
                  <a:rPr lang="zh-CN" altLang="zh-CN" b="1" dirty="0">
                    <a:latin typeface="Calibri" panose="020F0502020204030204"/>
                    <a:cs typeface="Times New Roman" panose="02020603050405020304" pitchFamily="18" charset="0"/>
                    <a:sym typeface="+mn-ea"/>
                  </a:rPr>
                  <a:t>机电继电器（单刀，双掷）</a:t>
                </a:r>
                <a:endParaRPr lang="zh-CN" altLang="en-US" dirty="0"/>
              </a:p>
            </p:txBody>
          </p:sp>
          <p:sp>
            <p:nvSpPr>
              <p:cNvPr id="10" name="矩形 9"/>
              <p:cNvSpPr/>
              <p:nvPr/>
            </p:nvSpPr>
            <p:spPr>
              <a:xfrm>
                <a:off x="4793518" y="6355685"/>
                <a:ext cx="2954655" cy="380537"/>
              </a:xfrm>
              <a:prstGeom prst="rect">
                <a:avLst/>
              </a:prstGeom>
            </p:spPr>
            <p:txBody>
              <a:bodyPr wrap="square">
                <a:spAutoFit/>
              </a:bodyPr>
              <a:lstStyle/>
              <a:p>
                <a:pPr algn="ctr">
                  <a:spcAft>
                    <a:spcPts val="0"/>
                  </a:spcAft>
                </a:pPr>
                <a:r>
                  <a:rPr lang="zh-CN" altLang="zh-CN" b="1" kern="100" dirty="0">
                    <a:latin typeface="Calibri" panose="020F0502020204030204"/>
                    <a:cs typeface="Times New Roman" panose="02020603050405020304" pitchFamily="18" charset="0"/>
                    <a:sym typeface="+mn-ea"/>
                  </a:rPr>
                  <a:t>机电继电器示意图</a:t>
                </a:r>
                <a:endParaRPr lang="zh-CN" altLang="zh-CN" kern="100" dirty="0">
                  <a:latin typeface="Calibri" panose="020F0502020204030204"/>
                  <a:cs typeface="Times New Roman" panose="02020603050405020304" pitchFamily="18"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564904"/>
              <a:ext cx="4914900" cy="26543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250" y="5353050"/>
              <a:ext cx="4279900" cy="1504950"/>
            </a:xfrm>
            <a:prstGeom prst="rect">
              <a:avLst/>
            </a:prstGeom>
          </p:spPr>
        </p:pic>
      </p:grpSp>
      <p:sp>
        <p:nvSpPr>
          <p:cNvPr id="15" name="标题 1"/>
          <p:cNvSpPr txBox="1"/>
          <p:nvPr/>
        </p:nvSpPr>
        <p:spPr bwMode="auto">
          <a:xfrm>
            <a:off x="2826028" y="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组成与常用电路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269" y="3153060"/>
            <a:ext cx="4963563" cy="3202611"/>
          </a:xfrm>
          <a:prstGeom prst="rect">
            <a:avLst/>
          </a:prstGeom>
        </p:spPr>
      </p:pic>
      <p:sp>
        <p:nvSpPr>
          <p:cNvPr id="13" name="矩形 12"/>
          <p:cNvSpPr/>
          <p:nvPr/>
        </p:nvSpPr>
        <p:spPr>
          <a:xfrm>
            <a:off x="2274379" y="6355671"/>
            <a:ext cx="3994785" cy="368300"/>
          </a:xfrm>
          <a:prstGeom prst="rect">
            <a:avLst/>
          </a:prstGeom>
        </p:spPr>
        <p:txBody>
          <a:bodyPr wrap="none">
            <a:spAutoFit/>
          </a:bodyPr>
          <a:lstStyle/>
          <a:p>
            <a:pPr algn="l"/>
            <a:r>
              <a:rPr lang="en-US" altLang="zh-CN" b="1" dirty="0">
                <a:latin typeface="Calibri" panose="020F0502020204030204"/>
                <a:cs typeface="Times New Roman" panose="02020603050405020304" pitchFamily="18" charset="0"/>
                <a:sym typeface="+mn-ea"/>
              </a:rPr>
              <a:t>              </a:t>
            </a:r>
            <a:r>
              <a:rPr lang="zh-CN" altLang="zh-CN" b="1" dirty="0">
                <a:latin typeface="Calibri" panose="020F0502020204030204"/>
                <a:cs typeface="Times New Roman" panose="02020603050405020304" pitchFamily="18" charset="0"/>
                <a:sym typeface="+mn-ea"/>
              </a:rPr>
              <a:t>插座引脚使</a:t>
            </a:r>
            <a:r>
              <a:rPr lang="en-US" altLang="zh-CN" b="1" dirty="0">
                <a:latin typeface="Calibri" panose="020F0502020204030204"/>
                <a:cs typeface="Times New Roman" panose="02020603050405020304" pitchFamily="18" charset="0"/>
                <a:sym typeface="+mn-ea"/>
              </a:rPr>
              <a:t>DIB</a:t>
            </a:r>
            <a:r>
              <a:rPr lang="zh-CN" altLang="zh-CN" b="1" dirty="0">
                <a:latin typeface="Calibri" panose="020F0502020204030204"/>
                <a:cs typeface="Times New Roman" panose="02020603050405020304" pitchFamily="18" charset="0"/>
                <a:sym typeface="+mn-ea"/>
              </a:rPr>
              <a:t>容易修复和维护</a:t>
            </a:r>
            <a:endParaRPr lang="zh-CN" altLang="en-US" dirty="0"/>
          </a:p>
        </p:txBody>
      </p:sp>
      <p:sp>
        <p:nvSpPr>
          <p:cNvPr id="7" name="矩形 6"/>
          <p:cNvSpPr/>
          <p:nvPr/>
        </p:nvSpPr>
        <p:spPr>
          <a:xfrm>
            <a:off x="642292" y="1042715"/>
            <a:ext cx="8501708" cy="2236574"/>
          </a:xfrm>
          <a:prstGeom prst="rect">
            <a:avLst/>
          </a:prstGeom>
        </p:spPr>
        <p:txBody>
          <a:bodyPr wrap="square">
            <a:spAutoFit/>
          </a:bodyPr>
          <a:lstStyle/>
          <a:p>
            <a:pPr algn="just">
              <a:lnSpc>
                <a:spcPct val="150000"/>
              </a:lnSpc>
            </a:pPr>
            <a:r>
              <a:rPr lang="zh-CN" altLang="en-US" sz="2400" b="1" dirty="0">
                <a:sym typeface="+mn-ea"/>
              </a:rPr>
              <a:t>继电器和有源地电路如运算放大器容易发生电学或机械故障，所以必须不时替换。虽然运算放大器和继电器可以直接焊在</a:t>
            </a:r>
            <a:r>
              <a:rPr lang="en-US" altLang="zh-CN" sz="2400" b="1" dirty="0">
                <a:sym typeface="+mn-ea"/>
              </a:rPr>
              <a:t>DIB PCB</a:t>
            </a:r>
            <a:r>
              <a:rPr lang="zh-CN" altLang="en-US" sz="2400" b="1" dirty="0">
                <a:sym typeface="+mn-ea"/>
              </a:rPr>
              <a:t>上，但如果继电器安装在插座上的话，替换就更容易。</a:t>
            </a:r>
            <a:endParaRPr lang="zh-CN" altLang="en-US" sz="2400" b="1" dirty="0"/>
          </a:p>
        </p:txBody>
      </p:sp>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组成与常用电路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8194" y="1005225"/>
            <a:ext cx="8501708" cy="2245360"/>
          </a:xfrm>
          <a:prstGeom prst="rect">
            <a:avLst/>
          </a:prstGeom>
        </p:spPr>
        <p:txBody>
          <a:bodyPr wrap="square">
            <a:spAutoFit/>
          </a:bodyPr>
          <a:lstStyle/>
          <a:p>
            <a:pPr algn="just"/>
            <a:r>
              <a:rPr lang="zh-CN" altLang="en-US" sz="2800" b="1" dirty="0">
                <a:solidFill>
                  <a:srgbClr val="FF0000"/>
                </a:solidFill>
                <a:latin typeface="+mn-lt"/>
                <a:ea typeface="+mn-ea"/>
                <a:sym typeface="+mn-ea"/>
              </a:rPr>
              <a:t>电阻器：</a:t>
            </a:r>
            <a:r>
              <a:rPr lang="zh-CN" altLang="en-US" sz="2800" b="1" dirty="0">
                <a:sym typeface="+mn-ea"/>
              </a:rPr>
              <a:t>适用于各种各样的封装类型，包括贴片型、轴心引线型和非轴心引线型。它们可以用很多种类的电阻材料来制作，最常用的是碳或金属（例如铝）。电阻器可以做成电阻材料的实心铁心、电阻线圈、碳或金属薄膜电阻。</a:t>
            </a:r>
            <a:endParaRPr lang="zh-CN" altLang="en-US" sz="2800" b="1" dirty="0"/>
          </a:p>
        </p:txBody>
      </p:sp>
      <p:sp>
        <p:nvSpPr>
          <p:cNvPr id="2" name="矩形 1"/>
          <p:cNvSpPr/>
          <p:nvPr/>
        </p:nvSpPr>
        <p:spPr>
          <a:xfrm>
            <a:off x="3347864" y="5507940"/>
            <a:ext cx="2980257" cy="368300"/>
          </a:xfrm>
          <a:prstGeom prst="rect">
            <a:avLst/>
          </a:prstGeom>
        </p:spPr>
        <p:txBody>
          <a:bodyPr wrap="square">
            <a:spAutoFit/>
          </a:bodyPr>
          <a:lstStyle/>
          <a:p>
            <a:r>
              <a:rPr lang="zh-CN" altLang="zh-CN" dirty="0">
                <a:latin typeface="Calibri" panose="020F0502020204030204"/>
                <a:cs typeface="Times New Roman" panose="02020603050405020304" pitchFamily="18" charset="0"/>
                <a:sym typeface="+mn-ea"/>
              </a:rPr>
              <a:t>常见电阻器封装</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250724"/>
            <a:ext cx="8538765" cy="2056269"/>
          </a:xfrm>
          <a:prstGeom prst="rect">
            <a:avLst/>
          </a:prstGeom>
        </p:spPr>
      </p:pic>
      <p:sp>
        <p:nvSpPr>
          <p:cNvPr id="6" name="标题 1"/>
          <p:cNvSpPr txBox="1"/>
          <p:nvPr/>
        </p:nvSpPr>
        <p:spPr bwMode="auto">
          <a:xfrm>
            <a:off x="2807613" y="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组成与常用电路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1376" y="1078005"/>
            <a:ext cx="8501708" cy="2593980"/>
          </a:xfrm>
          <a:prstGeom prst="rect">
            <a:avLst/>
          </a:prstGeom>
        </p:spPr>
        <p:txBody>
          <a:bodyPr wrap="square">
            <a:spAutoFit/>
          </a:bodyPr>
          <a:lstStyle/>
          <a:p>
            <a:pPr algn="just">
              <a:lnSpc>
                <a:spcPct val="150000"/>
              </a:lnSpc>
            </a:pPr>
            <a:r>
              <a:rPr lang="zh-CN" altLang="en-US" sz="2800" b="1" dirty="0">
                <a:solidFill>
                  <a:srgbClr val="FF0000"/>
                </a:solidFill>
                <a:latin typeface="+mn-lt"/>
                <a:ea typeface="+mn-ea"/>
                <a:sym typeface="+mn-ea"/>
              </a:rPr>
              <a:t>电容器：</a:t>
            </a:r>
            <a:r>
              <a:rPr lang="zh-CN" altLang="en-US" sz="2800" b="1" dirty="0">
                <a:sym typeface="+mn-ea"/>
              </a:rPr>
              <a:t>电容器的性能很大程度上取决于它的形状和尺寸以及有电介质材料的类型。</a:t>
            </a:r>
            <a:endParaRPr lang="en-US" altLang="zh-CN" sz="2800" b="1" dirty="0"/>
          </a:p>
          <a:p>
            <a:pPr algn="just">
              <a:lnSpc>
                <a:spcPct val="150000"/>
              </a:lnSpc>
            </a:pPr>
            <a:r>
              <a:rPr lang="zh-CN" altLang="en-US" sz="2800" b="1" dirty="0">
                <a:sym typeface="+mn-ea"/>
              </a:rPr>
              <a:t>为了得到非常大的电容值，我们可以采用像在电解液氨中浸泡过的纸这样的渗透性材料代替电介质薄膜。</a:t>
            </a:r>
            <a:endParaRPr lang="en-US" altLang="zh-CN" sz="2400" b="1" dirty="0"/>
          </a:p>
        </p:txBody>
      </p:sp>
      <p:grpSp>
        <p:nvGrpSpPr>
          <p:cNvPr id="10" name="组合 9"/>
          <p:cNvGrpSpPr/>
          <p:nvPr/>
        </p:nvGrpSpPr>
        <p:grpSpPr>
          <a:xfrm>
            <a:off x="2498919" y="4149080"/>
            <a:ext cx="4146161" cy="2162503"/>
            <a:chOff x="792775" y="3573016"/>
            <a:chExt cx="4146161" cy="2162503"/>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775" y="3573016"/>
              <a:ext cx="4146161" cy="1472423"/>
            </a:xfrm>
            <a:prstGeom prst="rect">
              <a:avLst/>
            </a:prstGeom>
          </p:spPr>
        </p:pic>
        <p:sp>
          <p:nvSpPr>
            <p:cNvPr id="5" name="矩形 4"/>
            <p:cNvSpPr/>
            <p:nvPr/>
          </p:nvSpPr>
          <p:spPr>
            <a:xfrm>
              <a:off x="1136783" y="5335409"/>
              <a:ext cx="3256392" cy="400110"/>
            </a:xfrm>
            <a:prstGeom prst="rect">
              <a:avLst/>
            </a:prstGeom>
          </p:spPr>
          <p:txBody>
            <a:bodyPr wrap="square">
              <a:spAutoFit/>
            </a:bodyPr>
            <a:lstStyle/>
            <a:p>
              <a:pPr algn="ctr">
                <a:spcAft>
                  <a:spcPts val="0"/>
                </a:spcAft>
              </a:pPr>
              <a:r>
                <a:rPr lang="zh-CN" altLang="zh-CN" sz="2000" b="1" kern="100" dirty="0">
                  <a:latin typeface="Calibri" panose="020F0502020204030204"/>
                  <a:cs typeface="Times New Roman" panose="02020603050405020304" pitchFamily="18" charset="0"/>
                  <a:sym typeface="+mn-ea"/>
                </a:rPr>
                <a:t>电容器寄生模型</a:t>
              </a:r>
              <a:endParaRPr lang="zh-CN" altLang="zh-CN" sz="2000" kern="100" dirty="0">
                <a:latin typeface="Calibri" panose="020F0502020204030204"/>
                <a:cs typeface="Times New Roman" panose="02020603050405020304" pitchFamily="18" charset="0"/>
              </a:endParaRPr>
            </a:p>
          </p:txBody>
        </p:sp>
      </p:grpSp>
      <p:sp>
        <p:nvSpPr>
          <p:cNvPr id="11"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DIB</a:t>
            </a:r>
            <a:r>
              <a:rPr lang="zh-CN" altLang="en-US" sz="3200" kern="0" dirty="0">
                <a:solidFill>
                  <a:srgbClr val="990000"/>
                </a:solidFill>
                <a:latin typeface="Comic Sans MS" panose="030F0702030302020204" pitchFamily="66" charset="0"/>
                <a:ea typeface="隶书" panose="02010509060101010101" pitchFamily="49" charset="-122"/>
              </a:rPr>
              <a:t>组成与常见电路</a:t>
            </a:r>
          </a:p>
        </p:txBody>
      </p:sp>
    </p:spTree>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2983" y="1412776"/>
            <a:ext cx="8501708" cy="2882905"/>
          </a:xfrm>
          <a:prstGeom prst="rect">
            <a:avLst/>
          </a:prstGeom>
        </p:spPr>
        <p:txBody>
          <a:bodyPr wrap="square">
            <a:spAutoFit/>
          </a:bodyPr>
          <a:lstStyle/>
          <a:p>
            <a:pPr algn="just">
              <a:lnSpc>
                <a:spcPct val="150000"/>
              </a:lnSpc>
            </a:pPr>
            <a:r>
              <a:rPr sz="2800" b="1" dirty="0">
                <a:solidFill>
                  <a:srgbClr val="FF0000"/>
                </a:solidFill>
                <a:latin typeface="+mn-lt"/>
                <a:ea typeface="+mn-ea"/>
              </a:rPr>
              <a:t>电感和铁氧体磁</a:t>
            </a:r>
            <a:r>
              <a:rPr lang="zh-CN" sz="2800" b="1" dirty="0">
                <a:solidFill>
                  <a:srgbClr val="FF0000"/>
                </a:solidFill>
                <a:latin typeface="+mn-lt"/>
                <a:ea typeface="+mn-ea"/>
              </a:rPr>
              <a:t>环</a:t>
            </a:r>
            <a:r>
              <a:rPr sz="2800" b="1" dirty="0">
                <a:solidFill>
                  <a:srgbClr val="FF0000"/>
                </a:solidFill>
                <a:latin typeface="+mn-lt"/>
                <a:ea typeface="+mn-ea"/>
              </a:rPr>
              <a:t>：</a:t>
            </a:r>
            <a:endParaRPr sz="2800" b="1" dirty="0">
              <a:latin typeface="+mn-lt"/>
              <a:ea typeface="+mn-ea"/>
            </a:endParaRPr>
          </a:p>
          <a:p>
            <a:pPr marL="342900" indent="-342900" algn="just">
              <a:lnSpc>
                <a:spcPct val="150000"/>
              </a:lnSpc>
              <a:buFont typeface="Wingdings" panose="05000000000000000000" pitchFamily="2" charset="2"/>
              <a:buChar char="u"/>
            </a:pPr>
            <a:r>
              <a:rPr lang="en-US" altLang="zh-CN" sz="2400" b="1" dirty="0"/>
              <a:t>电感器通常使用一定长度的导线来构建，通常将其绕成线圈以增加电感。</a:t>
            </a:r>
          </a:p>
          <a:p>
            <a:pPr marL="342900" indent="-342900" algn="just">
              <a:lnSpc>
                <a:spcPct val="150000"/>
              </a:lnSpc>
              <a:buFont typeface="Wingdings" panose="05000000000000000000" pitchFamily="2" charset="2"/>
              <a:buChar char="u"/>
            </a:pPr>
            <a:r>
              <a:rPr lang="en-US" altLang="zh-CN" sz="2400" b="1" dirty="0"/>
              <a:t>通过将线圈缠绕在磁芯（例如铁或具有磁性的陶瓷材料）周围，可以实现更大的电感值。 </a:t>
            </a:r>
          </a:p>
        </p:txBody>
      </p:sp>
      <p:sp>
        <p:nvSpPr>
          <p:cNvPr id="4"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DIB</a:t>
            </a:r>
            <a:r>
              <a:rPr lang="zh-CN" altLang="en-US" sz="3200" kern="0" dirty="0">
                <a:solidFill>
                  <a:srgbClr val="990000"/>
                </a:solidFill>
                <a:latin typeface="Comic Sans MS" panose="030F0702030302020204" pitchFamily="66" charset="0"/>
                <a:ea typeface="隶书" panose="02010509060101010101" pitchFamily="49" charset="-122"/>
              </a:rPr>
              <a:t>组成与常见电路</a:t>
            </a:r>
          </a:p>
        </p:txBody>
      </p:sp>
    </p:spTree>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57503" y="1208838"/>
            <a:ext cx="8501708" cy="523220"/>
          </a:xfrm>
          <a:prstGeom prst="rect">
            <a:avLst/>
          </a:prstGeom>
        </p:spPr>
        <p:txBody>
          <a:bodyPr wrap="square">
            <a:spAutoFit/>
          </a:bodyPr>
          <a:lstStyle/>
          <a:p>
            <a:pPr algn="just"/>
            <a:r>
              <a:rPr lang="en-US" altLang="zh-CN" sz="2800" b="1" dirty="0">
                <a:solidFill>
                  <a:srgbClr val="FF0000"/>
                </a:solidFill>
                <a:latin typeface="+mn-lt"/>
                <a:ea typeface="+mn-ea"/>
              </a:rPr>
              <a:t>Inductors and Ferrite Beads</a:t>
            </a:r>
            <a:r>
              <a:rPr lang="zh-CN" altLang="en-US" sz="2800" b="1" dirty="0">
                <a:solidFill>
                  <a:srgbClr val="FF0000"/>
                </a:solidFill>
                <a:latin typeface="+mn-lt"/>
                <a:ea typeface="+mn-ea"/>
              </a:rPr>
              <a:t>：</a:t>
            </a:r>
            <a:endParaRPr lang="en-US" altLang="zh-CN" sz="2800" b="1" dirty="0">
              <a:solidFill>
                <a:srgbClr val="083CB0"/>
              </a:solidFill>
            </a:endParaRPr>
          </a:p>
        </p:txBody>
      </p:sp>
      <p:grpSp>
        <p:nvGrpSpPr>
          <p:cNvPr id="13" name="组合 12"/>
          <p:cNvGrpSpPr/>
          <p:nvPr/>
        </p:nvGrpSpPr>
        <p:grpSpPr>
          <a:xfrm>
            <a:off x="1115616" y="2060848"/>
            <a:ext cx="6643905" cy="4598330"/>
            <a:chOff x="3667736" y="2132580"/>
            <a:chExt cx="4790866" cy="4572565"/>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7736" y="2132580"/>
              <a:ext cx="4790866" cy="4071695"/>
            </a:xfrm>
            <a:prstGeom prst="rect">
              <a:avLst/>
            </a:prstGeom>
          </p:spPr>
        </p:pic>
        <p:sp>
          <p:nvSpPr>
            <p:cNvPr id="12" name="矩形 11"/>
            <p:cNvSpPr/>
            <p:nvPr/>
          </p:nvSpPr>
          <p:spPr>
            <a:xfrm>
              <a:off x="5069695" y="6337882"/>
              <a:ext cx="2609265" cy="367263"/>
            </a:xfrm>
            <a:prstGeom prst="rect">
              <a:avLst/>
            </a:prstGeom>
          </p:spPr>
          <p:txBody>
            <a:bodyPr wrap="none">
              <a:spAutoFit/>
            </a:bodyPr>
            <a:lstStyle/>
            <a:p>
              <a:r>
                <a:rPr lang="en-US" altLang="zh-CN" dirty="0">
                  <a:latin typeface="Calibri" panose="020F0502020204030204"/>
                  <a:cs typeface="Times New Roman" panose="02020603050405020304" pitchFamily="18" charset="0"/>
                </a:rPr>
                <a:t>Typical ferrite bead impedance chart</a:t>
              </a:r>
              <a:endParaRPr lang="zh-CN" altLang="en-US" dirty="0"/>
            </a:p>
          </p:txBody>
        </p:sp>
      </p:grpSp>
      <p:sp>
        <p:nvSpPr>
          <p:cNvPr id="9"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DIB</a:t>
            </a:r>
            <a:r>
              <a:rPr lang="zh-CN" altLang="en-US" sz="3200" kern="0" dirty="0">
                <a:solidFill>
                  <a:srgbClr val="990000"/>
                </a:solidFill>
                <a:latin typeface="Comic Sans MS" panose="030F0702030302020204" pitchFamily="66" charset="0"/>
                <a:ea typeface="隶书" panose="02010509060101010101" pitchFamily="49" charset="-122"/>
              </a:rPr>
              <a:t>组成与常见电路</a:t>
            </a:r>
          </a:p>
        </p:txBody>
      </p:sp>
    </p:spTree>
  </p:cSld>
  <p:clrMapOvr>
    <a:masterClrMapping/>
  </p:clrMapOvr>
  <p:transition spd="slow">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292" y="1225877"/>
            <a:ext cx="8501708" cy="523220"/>
          </a:xfrm>
          <a:prstGeom prst="rect">
            <a:avLst/>
          </a:prstGeom>
        </p:spPr>
        <p:txBody>
          <a:bodyPr wrap="square">
            <a:spAutoFit/>
          </a:bodyPr>
          <a:lstStyle/>
          <a:p>
            <a:pPr algn="just"/>
            <a:r>
              <a:rPr lang="en-US" altLang="zh-CN" sz="2800" b="1" dirty="0">
                <a:solidFill>
                  <a:srgbClr val="FF0000"/>
                </a:solidFill>
              </a:rPr>
              <a:t>Inductors and Ferrite Beads</a:t>
            </a:r>
            <a:r>
              <a:rPr lang="zh-CN" altLang="en-US" sz="2800" b="1" dirty="0">
                <a:solidFill>
                  <a:srgbClr val="FF0000"/>
                </a:solidFill>
              </a:rPr>
              <a:t>：</a:t>
            </a:r>
            <a:endParaRPr lang="en-US" altLang="zh-CN" sz="2800" b="1" dirty="0">
              <a:solidFill>
                <a:srgbClr val="083CB0"/>
              </a:solidFill>
            </a:endParaRPr>
          </a:p>
        </p:txBody>
      </p:sp>
      <p:sp>
        <p:nvSpPr>
          <p:cNvPr id="2" name="矩形 1"/>
          <p:cNvSpPr/>
          <p:nvPr/>
        </p:nvSpPr>
        <p:spPr>
          <a:xfrm>
            <a:off x="3059832" y="6011996"/>
            <a:ext cx="4065985" cy="369332"/>
          </a:xfrm>
          <a:prstGeom prst="rect">
            <a:avLst/>
          </a:prstGeom>
        </p:spPr>
        <p:txBody>
          <a:bodyPr wrap="none">
            <a:spAutoFit/>
          </a:bodyPr>
          <a:lstStyle/>
          <a:p>
            <a:r>
              <a:rPr lang="en-US" altLang="zh-CN" dirty="0">
                <a:latin typeface="Calibri" panose="020F0502020204030204"/>
                <a:cs typeface="Times New Roman" panose="02020603050405020304" pitchFamily="18" charset="0"/>
              </a:rPr>
              <a:t>Ferrite beads in power supply connection</a:t>
            </a: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278376"/>
            <a:ext cx="5686375" cy="3565885"/>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1043607" y="1558368"/>
          <a:ext cx="8028955" cy="4894820"/>
        </p:xfrm>
        <a:graphic>
          <a:graphicData uri="http://schemas.openxmlformats.org/presentationml/2006/ole">
            <mc:AlternateContent xmlns:mc="http://schemas.openxmlformats.org/markup-compatibility/2006">
              <mc:Choice xmlns:v="urn:schemas-microsoft-com:vml" Requires="v">
                <p:oleObj spid="_x0000_s118956" name="Visio" r:id="rId3" imgW="16357600" imgH="11341100" progId="Visio.Drawing.11">
                  <p:embed/>
                </p:oleObj>
              </mc:Choice>
              <mc:Fallback>
                <p:oleObj name="Visio" r:id="rId3" imgW="16357600" imgH="11341100" progId="Visio.Drawing.11">
                  <p:embed/>
                  <p:pic>
                    <p:nvPicPr>
                      <p:cNvPr id="0" name="对象 3"/>
                      <p:cNvPicPr>
                        <a:picLocks noChangeAspect="1" noChangeArrowheads="1"/>
                      </p:cNvPicPr>
                      <p:nvPr/>
                    </p:nvPicPr>
                    <p:blipFill>
                      <a:blip r:embed="rId4"/>
                      <a:srcRect/>
                      <a:stretch>
                        <a:fillRect/>
                      </a:stretch>
                    </p:blipFill>
                    <p:spPr bwMode="auto">
                      <a:xfrm>
                        <a:off x="1043607" y="1558368"/>
                        <a:ext cx="8028955" cy="4894820"/>
                      </a:xfrm>
                      <a:prstGeom prst="rect">
                        <a:avLst/>
                      </a:prstGeom>
                      <a:noFill/>
                    </p:spPr>
                  </p:pic>
                </p:oleObj>
              </mc:Fallback>
            </mc:AlternateContent>
          </a:graphicData>
        </a:graphic>
      </p:graphicFrame>
      <p:sp>
        <p:nvSpPr>
          <p:cNvPr id="5" name="标题 1"/>
          <p:cNvSpPr txBox="1"/>
          <p:nvPr/>
        </p:nvSpPr>
        <p:spPr bwMode="auto">
          <a:xfrm>
            <a:off x="2447723"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3528" y="1916832"/>
            <a:ext cx="8501708" cy="3240311"/>
          </a:xfrm>
          <a:prstGeom prst="rect">
            <a:avLst/>
          </a:prstGeom>
        </p:spPr>
        <p:txBody>
          <a:bodyPr wrap="square">
            <a:spAutoFit/>
          </a:bodyPr>
          <a:lstStyle/>
          <a:p>
            <a:pPr algn="just">
              <a:lnSpc>
                <a:spcPct val="150000"/>
              </a:lnSpc>
            </a:pPr>
            <a:r>
              <a:rPr lang="zh-CN" altLang="en-US" sz="2800" b="1" dirty="0">
                <a:solidFill>
                  <a:srgbClr val="FF0000"/>
                </a:solidFill>
                <a:latin typeface="+mn-lt"/>
                <a:ea typeface="+mn-ea"/>
                <a:sym typeface="+mn-ea"/>
              </a:rPr>
              <a:t>变压器：</a:t>
            </a:r>
            <a:r>
              <a:rPr lang="zh-CN" altLang="en-US" sz="2800" b="1" dirty="0">
                <a:latin typeface="+mj-ea"/>
                <a:ea typeface="+mj-ea"/>
                <a:sym typeface="+mn-ea"/>
              </a:rPr>
              <a:t>变压器有时用在</a:t>
            </a:r>
            <a:r>
              <a:rPr lang="en-US" altLang="zh-CN" sz="2800" b="1" dirty="0">
                <a:latin typeface="+mj-ea"/>
                <a:ea typeface="+mj-ea"/>
                <a:sym typeface="+mn-ea"/>
              </a:rPr>
              <a:t>DIB</a:t>
            </a:r>
            <a:r>
              <a:rPr lang="zh-CN" altLang="en-US" sz="2800" b="1" dirty="0">
                <a:latin typeface="+mj-ea"/>
                <a:ea typeface="+mj-ea"/>
                <a:sym typeface="+mn-ea"/>
              </a:rPr>
              <a:t>上把高频的单端信号转换成一个差分信号，反之亦然。</a:t>
            </a:r>
            <a:endParaRPr lang="en-US" altLang="zh-CN" sz="2800" b="1" dirty="0">
              <a:latin typeface="+mj-ea"/>
              <a:ea typeface="+mj-ea"/>
            </a:endParaRPr>
          </a:p>
          <a:p>
            <a:pPr algn="just">
              <a:lnSpc>
                <a:spcPct val="150000"/>
              </a:lnSpc>
            </a:pPr>
            <a:r>
              <a:rPr lang="zh-CN" altLang="en-US" sz="2800" b="1" dirty="0">
                <a:solidFill>
                  <a:srgbClr val="FF0000"/>
                </a:solidFill>
                <a:latin typeface="+mj-ea"/>
                <a:ea typeface="+mj-ea"/>
                <a:sym typeface="+mn-ea"/>
              </a:rPr>
              <a:t>功率分配器：</a:t>
            </a:r>
            <a:r>
              <a:rPr lang="zh-CN" altLang="en-US" sz="2800" b="1" dirty="0">
                <a:latin typeface="+mj-ea"/>
                <a:ea typeface="+mj-ea"/>
                <a:sym typeface="+mn-ea"/>
              </a:rPr>
              <a:t>功率分配器是可控电阻变压器，在高频情况下非常有用。它们一般用于微波和射频系统中，但有时候也用于混合信号的</a:t>
            </a:r>
            <a:r>
              <a:rPr lang="en-US" altLang="zh-CN" sz="2800" b="1" dirty="0">
                <a:latin typeface="+mj-ea"/>
                <a:ea typeface="+mj-ea"/>
                <a:sym typeface="+mn-ea"/>
              </a:rPr>
              <a:t>DIB</a:t>
            </a:r>
            <a:r>
              <a:rPr lang="zh-CN" altLang="en-US" sz="2800" b="1" dirty="0">
                <a:latin typeface="+mj-ea"/>
                <a:ea typeface="+mj-ea"/>
                <a:sym typeface="+mn-ea"/>
              </a:rPr>
              <a:t>中。</a:t>
            </a:r>
            <a:endParaRPr lang="en-US" altLang="zh-CN" sz="2800" b="1" dirty="0">
              <a:latin typeface="+mj-ea"/>
              <a:ea typeface="+mj-ea"/>
            </a:endParaRPr>
          </a:p>
        </p:txBody>
      </p:sp>
      <p:sp>
        <p:nvSpPr>
          <p:cNvPr id="5"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292" y="1088833"/>
            <a:ext cx="8501708" cy="1383665"/>
          </a:xfrm>
          <a:prstGeom prst="rect">
            <a:avLst/>
          </a:prstGeom>
        </p:spPr>
        <p:txBody>
          <a:bodyPr wrap="square">
            <a:spAutoFit/>
          </a:bodyPr>
          <a:lstStyle/>
          <a:p>
            <a:pPr algn="just"/>
            <a:r>
              <a:rPr lang="en-US" altLang="zh-CN" sz="2800" b="1" dirty="0">
                <a:solidFill>
                  <a:srgbClr val="FF0000"/>
                </a:solidFill>
                <a:latin typeface="+mn-lt"/>
                <a:ea typeface="+mn-ea"/>
              </a:rPr>
              <a:t> </a:t>
            </a:r>
            <a:r>
              <a:rPr lang="zh-CN" altLang="en-US" sz="2800" b="1" dirty="0">
                <a:solidFill>
                  <a:srgbClr val="FF0000"/>
                </a:solidFill>
                <a:latin typeface="+mn-lt"/>
                <a:ea typeface="+mn-ea"/>
                <a:sym typeface="+mn-ea"/>
              </a:rPr>
              <a:t>局部继电器连接：</a:t>
            </a:r>
            <a:r>
              <a:rPr lang="zh-CN" altLang="en-US" sz="2800" b="1" dirty="0">
                <a:sym typeface="+mn-ea"/>
              </a:rPr>
              <a:t>最简单的</a:t>
            </a:r>
            <a:r>
              <a:rPr lang="en-US" altLang="zh-CN" sz="2800" b="1" dirty="0">
                <a:sym typeface="+mn-ea"/>
              </a:rPr>
              <a:t>DIB</a:t>
            </a:r>
            <a:r>
              <a:rPr lang="zh-CN" altLang="en-US" sz="2800" b="1" dirty="0">
                <a:sym typeface="+mn-ea"/>
              </a:rPr>
              <a:t>电路之一就是继电器连接，继电器可以用来暂时连接</a:t>
            </a:r>
            <a:r>
              <a:rPr lang="en-US" altLang="zh-CN" sz="2800" b="1" dirty="0">
                <a:sym typeface="+mn-ea"/>
              </a:rPr>
              <a:t>DIB</a:t>
            </a:r>
            <a:r>
              <a:rPr lang="zh-CN" altLang="en-US" sz="2800" b="1" dirty="0">
                <a:sym typeface="+mn-ea"/>
              </a:rPr>
              <a:t>上的两个点，比如一个</a:t>
            </a:r>
            <a:r>
              <a:rPr lang="en-US" altLang="zh-CN" sz="2800" b="1" dirty="0">
                <a:sym typeface="+mn-ea"/>
              </a:rPr>
              <a:t>DUT</a:t>
            </a:r>
            <a:r>
              <a:rPr lang="zh-CN" altLang="en-US" sz="2800" b="1" dirty="0">
                <a:sym typeface="+mn-ea"/>
              </a:rPr>
              <a:t>的输入端和一个</a:t>
            </a:r>
            <a:r>
              <a:rPr lang="en-US" altLang="zh-CN" sz="2800" b="1" dirty="0">
                <a:sym typeface="+mn-ea"/>
              </a:rPr>
              <a:t>VMID</a:t>
            </a:r>
            <a:r>
              <a:rPr lang="zh-CN" altLang="en-US" sz="2800" b="1" dirty="0">
                <a:sym typeface="+mn-ea"/>
              </a:rPr>
              <a:t>输出端。</a:t>
            </a:r>
            <a:endParaRPr lang="en-US" altLang="zh-CN" sz="28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9" y="2350717"/>
            <a:ext cx="6480621" cy="4373534"/>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9552" y="1105018"/>
            <a:ext cx="8501708" cy="1814830"/>
          </a:xfrm>
          <a:prstGeom prst="rect">
            <a:avLst/>
          </a:prstGeom>
        </p:spPr>
        <p:txBody>
          <a:bodyPr wrap="square">
            <a:spAutoFit/>
          </a:bodyPr>
          <a:lstStyle/>
          <a:p>
            <a:pPr algn="just"/>
            <a:r>
              <a:rPr lang="zh-CN" altLang="en-US" sz="2800" b="1" dirty="0">
                <a:solidFill>
                  <a:srgbClr val="FF0000"/>
                </a:solidFill>
                <a:latin typeface="+mn-lt"/>
                <a:ea typeface="+mn-ea"/>
                <a:sym typeface="+mn-ea"/>
              </a:rPr>
              <a:t>局部继电器连接：</a:t>
            </a:r>
            <a:r>
              <a:rPr lang="zh-CN" altLang="en-US" sz="2800" b="1" dirty="0">
                <a:sym typeface="+mn-ea"/>
              </a:rPr>
              <a:t>另一种局部继电器很有用的情况是测量交流信号共模抑制比（</a:t>
            </a:r>
            <a:r>
              <a:rPr lang="en-US" altLang="zh-CN" sz="2800" b="1" dirty="0">
                <a:sym typeface="+mn-ea"/>
              </a:rPr>
              <a:t>CMRR</a:t>
            </a:r>
            <a:r>
              <a:rPr lang="zh-CN" altLang="en-US" sz="2800" b="1" dirty="0">
                <a:sym typeface="+mn-ea"/>
              </a:rPr>
              <a:t>）。这种测试要求我们在</a:t>
            </a:r>
            <a:r>
              <a:rPr lang="en-US" altLang="zh-CN" sz="2800" b="1" dirty="0">
                <a:sym typeface="+mn-ea"/>
              </a:rPr>
              <a:t>DUT</a:t>
            </a:r>
            <a:r>
              <a:rPr lang="zh-CN" altLang="en-US" sz="2800" b="1" dirty="0">
                <a:sym typeface="+mn-ea"/>
              </a:rPr>
              <a:t>差分输入端的两个引脚上加上不同的交流信号，然后测量输出端（理想情况应该是零）。</a:t>
            </a:r>
            <a:endParaRPr lang="en-US" altLang="zh-CN" sz="2800" b="1" dirty="0"/>
          </a:p>
        </p:txBody>
      </p:sp>
      <p:sp>
        <p:nvSpPr>
          <p:cNvPr id="2" name="矩形 1"/>
          <p:cNvSpPr/>
          <p:nvPr/>
        </p:nvSpPr>
        <p:spPr>
          <a:xfrm>
            <a:off x="6047815" y="2987074"/>
            <a:ext cx="3096185" cy="3692525"/>
          </a:xfrm>
          <a:prstGeom prst="rect">
            <a:avLst/>
          </a:prstGeom>
        </p:spPr>
        <p:txBody>
          <a:bodyPr wrap="square">
            <a:spAutoFit/>
          </a:bodyPr>
          <a:lstStyle/>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r>
              <a:rPr lang="zh-CN" altLang="zh-CN" dirty="0">
                <a:latin typeface="Calibri" panose="020F0502020204030204"/>
                <a:cs typeface="Times New Roman" panose="02020603050405020304" pitchFamily="18" charset="0"/>
              </a:rPr>
              <a:t>（</a:t>
            </a:r>
            <a:r>
              <a:rPr lang="en-US" altLang="zh-CN" dirty="0">
                <a:latin typeface="Calibri" panose="020F0502020204030204"/>
                <a:cs typeface="Times New Roman" panose="02020603050405020304" pitchFamily="18" charset="0"/>
              </a:rPr>
              <a:t>a</a:t>
            </a:r>
            <a:r>
              <a:rPr lang="zh-CN" altLang="zh-CN" dirty="0">
                <a:latin typeface="Calibri" panose="020F0502020204030204"/>
                <a:cs typeface="Times New Roman" panose="02020603050405020304" pitchFamily="18" charset="0"/>
              </a:rPr>
              <a:t>）</a:t>
            </a:r>
            <a:r>
              <a:rPr lang="en-US" altLang="zh-CN" dirty="0">
                <a:latin typeface="Calibri" panose="020F0502020204030204"/>
                <a:cs typeface="Times New Roman" panose="02020603050405020304" pitchFamily="18" charset="0"/>
              </a:rPr>
              <a:t> </a:t>
            </a:r>
            <a:r>
              <a:rPr lang="zh-CN" altLang="zh-CN" b="1" dirty="0">
                <a:latin typeface="Calibri" panose="020F0502020204030204"/>
                <a:cs typeface="Times New Roman" panose="02020603050405020304" pitchFamily="18" charset="0"/>
                <a:sym typeface="+mn-ea"/>
              </a:rPr>
              <a:t>采用远端继电器的</a:t>
            </a:r>
            <a:r>
              <a:rPr lang="en-US" altLang="zh-CN" b="1" dirty="0">
                <a:latin typeface="Calibri" panose="020F0502020204030204"/>
                <a:cs typeface="Times New Roman" panose="02020603050405020304" pitchFamily="18" charset="0"/>
                <a:sym typeface="+mn-ea"/>
              </a:rPr>
              <a:t>CMRR</a:t>
            </a:r>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endParaRPr lang="en-US" altLang="zh-CN" dirty="0">
              <a:latin typeface="Calibri" panose="020F0502020204030204"/>
              <a:cs typeface="Times New Roman" panose="02020603050405020304" pitchFamily="18" charset="0"/>
            </a:endParaRPr>
          </a:p>
          <a:p>
            <a:r>
              <a:rPr lang="zh-CN" altLang="zh-CN" dirty="0">
                <a:latin typeface="Calibri" panose="020F0502020204030204"/>
                <a:cs typeface="Times New Roman" panose="02020603050405020304" pitchFamily="18" charset="0"/>
              </a:rPr>
              <a:t>（</a:t>
            </a:r>
            <a:r>
              <a:rPr lang="en-US" altLang="zh-CN" dirty="0">
                <a:latin typeface="Calibri" panose="020F0502020204030204"/>
                <a:cs typeface="Times New Roman" panose="02020603050405020304" pitchFamily="18" charset="0"/>
              </a:rPr>
              <a:t>b</a:t>
            </a:r>
            <a:r>
              <a:rPr lang="zh-CN" altLang="zh-CN" dirty="0">
                <a:latin typeface="Calibri" panose="020F0502020204030204"/>
                <a:cs typeface="Times New Roman" panose="02020603050405020304" pitchFamily="18" charset="0"/>
              </a:rPr>
              <a:t>）</a:t>
            </a:r>
            <a:r>
              <a:rPr lang="zh-CN" altLang="zh-CN" b="1" dirty="0">
                <a:latin typeface="Calibri" panose="020F0502020204030204"/>
                <a:cs typeface="Times New Roman" panose="02020603050405020304" pitchFamily="18" charset="0"/>
                <a:sym typeface="+mn-ea"/>
              </a:rPr>
              <a:t>采用本地继电器的</a:t>
            </a:r>
            <a:r>
              <a:rPr lang="en-US" altLang="zh-CN" b="1" dirty="0">
                <a:latin typeface="Calibri" panose="020F0502020204030204"/>
                <a:cs typeface="Times New Roman" panose="02020603050405020304" pitchFamily="18" charset="0"/>
                <a:sym typeface="+mn-ea"/>
              </a:rPr>
              <a:t>CMRR</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34" y="2987074"/>
            <a:ext cx="5440053" cy="3682386"/>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3528" y="1268760"/>
            <a:ext cx="8501708" cy="953135"/>
          </a:xfrm>
          <a:prstGeom prst="rect">
            <a:avLst/>
          </a:prstGeom>
        </p:spPr>
        <p:txBody>
          <a:bodyPr wrap="square">
            <a:spAutoFit/>
          </a:bodyPr>
          <a:lstStyle/>
          <a:p>
            <a:pPr algn="just"/>
            <a:r>
              <a:rPr lang="zh-CN" altLang="en-US" sz="2800" b="1" dirty="0">
                <a:solidFill>
                  <a:srgbClr val="FF0000"/>
                </a:solidFill>
                <a:latin typeface="+mn-lt"/>
                <a:ea typeface="+mn-ea"/>
                <a:sym typeface="+mn-ea"/>
              </a:rPr>
              <a:t>继电器多路转换器：</a:t>
            </a:r>
            <a:r>
              <a:rPr lang="zh-CN" altLang="en-US" sz="2800" b="1" dirty="0">
                <a:sym typeface="+mn-ea"/>
              </a:rPr>
              <a:t>本地</a:t>
            </a:r>
            <a:r>
              <a:rPr lang="en-US" altLang="zh-CN" sz="2800" b="1" dirty="0">
                <a:sym typeface="+mn-ea"/>
              </a:rPr>
              <a:t>DIB</a:t>
            </a:r>
            <a:r>
              <a:rPr lang="zh-CN" altLang="en-US" sz="2800" b="1" dirty="0">
                <a:sym typeface="+mn-ea"/>
              </a:rPr>
              <a:t>继电器的另一个常见的用途是信号多路技术和信号分路技术。</a:t>
            </a:r>
            <a:endParaRPr lang="en-US" altLang="zh-CN" sz="28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161312"/>
            <a:ext cx="6360641" cy="3373832"/>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9222" y="1412776"/>
            <a:ext cx="8501708" cy="521970"/>
          </a:xfrm>
          <a:prstGeom prst="rect">
            <a:avLst/>
          </a:prstGeom>
        </p:spPr>
        <p:txBody>
          <a:bodyPr wrap="square">
            <a:spAutoFit/>
          </a:bodyPr>
          <a:lstStyle/>
          <a:p>
            <a:pPr algn="just"/>
            <a:r>
              <a:rPr lang="zh-CN" altLang="en-US" sz="2800" b="1" dirty="0">
                <a:solidFill>
                  <a:srgbClr val="FF0000"/>
                </a:solidFill>
                <a:latin typeface="+mn-lt"/>
                <a:ea typeface="+mn-ea"/>
                <a:sym typeface="+mn-ea"/>
              </a:rPr>
              <a:t>继电器多路技术方案</a:t>
            </a:r>
            <a:r>
              <a:rPr lang="zh-CN" altLang="en-US" sz="2800" b="1" dirty="0">
                <a:solidFill>
                  <a:srgbClr val="FF0000"/>
                </a:solidFill>
                <a:latin typeface="+mn-lt"/>
                <a:ea typeface="+mn-ea"/>
              </a:rPr>
              <a:t>：</a:t>
            </a:r>
            <a:endParaRPr lang="en-US" altLang="zh-CN" sz="2800" b="1" dirty="0">
              <a:solidFill>
                <a:srgbClr val="083CB0"/>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767" y="2060848"/>
            <a:ext cx="6198466" cy="3659202"/>
          </a:xfrm>
          <a:prstGeom prst="rect">
            <a:avLst/>
          </a:prstGeom>
        </p:spPr>
      </p:pic>
      <p:sp>
        <p:nvSpPr>
          <p:cNvPr id="5"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135215"/>
            <a:ext cx="8501708" cy="1301318"/>
          </a:xfrm>
          <a:prstGeom prst="rect">
            <a:avLst/>
          </a:prstGeom>
        </p:spPr>
        <p:txBody>
          <a:bodyPr wrap="square">
            <a:spAutoFit/>
          </a:bodyPr>
          <a:lstStyle/>
          <a:p>
            <a:pPr algn="just">
              <a:lnSpc>
                <a:spcPct val="150000"/>
              </a:lnSpc>
            </a:pPr>
            <a:r>
              <a:rPr lang="en-US" altLang="zh-CN" sz="2800" b="1" dirty="0">
                <a:solidFill>
                  <a:srgbClr val="FF0000"/>
                </a:solidFill>
                <a:latin typeface="+mn-lt"/>
                <a:ea typeface="+mn-ea"/>
              </a:rPr>
              <a:t> </a:t>
            </a:r>
            <a:r>
              <a:rPr lang="zh-CN" altLang="en-US" sz="2800" b="1" dirty="0">
                <a:solidFill>
                  <a:srgbClr val="FF0000"/>
                </a:solidFill>
                <a:latin typeface="+mn-lt"/>
                <a:ea typeface="+mn-ea"/>
                <a:sym typeface="+mn-ea"/>
              </a:rPr>
              <a:t>可选择负载：</a:t>
            </a:r>
            <a:r>
              <a:rPr lang="zh-CN" altLang="en-US" sz="2800" b="1" dirty="0">
                <a:sym typeface="+mn-ea"/>
              </a:rPr>
              <a:t>在测试程序执行过程中，</a:t>
            </a:r>
            <a:r>
              <a:rPr lang="en-US" altLang="zh-CN" sz="2800" b="1" dirty="0">
                <a:sym typeface="+mn-ea"/>
              </a:rPr>
              <a:t>DIB</a:t>
            </a:r>
            <a:r>
              <a:rPr lang="zh-CN" altLang="en-US" sz="2800" b="1" dirty="0">
                <a:sym typeface="+mn-ea"/>
              </a:rPr>
              <a:t>继电器对改变</a:t>
            </a:r>
            <a:r>
              <a:rPr lang="en-US" altLang="zh-CN" sz="2800" b="1" dirty="0">
                <a:sym typeface="+mn-ea"/>
              </a:rPr>
              <a:t>DUT</a:t>
            </a:r>
            <a:r>
              <a:rPr lang="zh-CN" altLang="en-US" sz="2800" b="1" dirty="0">
                <a:sym typeface="+mn-ea"/>
              </a:rPr>
              <a:t>的电气环境是非常有用的。</a:t>
            </a:r>
            <a:endParaRPr lang="en-US" altLang="zh-CN" sz="28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140968"/>
            <a:ext cx="5650541" cy="2988791"/>
          </a:xfrm>
          <a:prstGeom prst="rect">
            <a:avLst/>
          </a:prstGeom>
        </p:spPr>
      </p:pic>
      <p:sp>
        <p:nvSpPr>
          <p:cNvPr id="4" name="矩形 3"/>
          <p:cNvSpPr/>
          <p:nvPr/>
        </p:nvSpPr>
        <p:spPr>
          <a:xfrm>
            <a:off x="3275856" y="6237312"/>
            <a:ext cx="2521844" cy="400110"/>
          </a:xfrm>
          <a:prstGeom prst="rect">
            <a:avLst/>
          </a:prstGeom>
        </p:spPr>
        <p:txBody>
          <a:bodyPr wrap="none">
            <a:spAutoFit/>
          </a:bodyPr>
          <a:lstStyle/>
          <a:p>
            <a:pPr algn="l"/>
            <a:r>
              <a:rPr lang="zh-CN" altLang="en-US" sz="2000" b="1" dirty="0"/>
              <a:t>可选的OUT输出负载</a:t>
            </a:r>
          </a:p>
        </p:txBody>
      </p:sp>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9552" y="1124744"/>
            <a:ext cx="8501708" cy="2242409"/>
          </a:xfrm>
          <a:prstGeom prst="rect">
            <a:avLst/>
          </a:prstGeom>
        </p:spPr>
        <p:txBody>
          <a:bodyPr wrap="square">
            <a:spAutoFit/>
          </a:bodyPr>
          <a:lstStyle/>
          <a:p>
            <a:pPr algn="just">
              <a:lnSpc>
                <a:spcPct val="150000"/>
              </a:lnSpc>
            </a:pPr>
            <a:r>
              <a:rPr lang="en-US" altLang="zh-CN" sz="2400" b="1" dirty="0">
                <a:solidFill>
                  <a:srgbClr val="FF0000"/>
                </a:solidFill>
                <a:latin typeface="+mn-lt"/>
                <a:ea typeface="+mn-ea"/>
              </a:rPr>
              <a:t>模拟缓冲器（电压跟随器）：</a:t>
            </a:r>
            <a:r>
              <a:rPr lang="en-US" altLang="zh-CN" sz="2400" b="1" dirty="0">
                <a:latin typeface="+mn-lt"/>
                <a:ea typeface="+mn-ea"/>
              </a:rPr>
              <a:t>有时，设备输出无法驱动由引线，电缆和连接到测试仪的继电器产生的寄生电容。</a:t>
            </a:r>
          </a:p>
          <a:p>
            <a:pPr algn="just">
              <a:lnSpc>
                <a:spcPct val="150000"/>
              </a:lnSpc>
            </a:pPr>
            <a:r>
              <a:rPr lang="en-US" altLang="zh-CN" sz="2400" b="1" dirty="0">
                <a:latin typeface="+mn-lt"/>
                <a:ea typeface="+mn-ea"/>
              </a:rPr>
              <a:t>具有更高电容驱动能力的模拟电压跟随器可用于在输出信号传递到测试仪之前对其进行缓冲</a:t>
            </a:r>
            <a:r>
              <a:rPr lang="zh-CN" altLang="en-US" sz="2400" b="1" dirty="0">
                <a:latin typeface="+mn-lt"/>
                <a:ea typeface="+mn-ea"/>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795" y="3789040"/>
            <a:ext cx="7280546" cy="2270813"/>
          </a:xfrm>
          <a:prstGeom prst="rect">
            <a:avLst/>
          </a:prstGeom>
        </p:spPr>
      </p:pic>
      <p:sp>
        <p:nvSpPr>
          <p:cNvPr id="5" name="矩形 4"/>
          <p:cNvSpPr/>
          <p:nvPr/>
        </p:nvSpPr>
        <p:spPr>
          <a:xfrm>
            <a:off x="2858610" y="6165304"/>
            <a:ext cx="3446780" cy="368300"/>
          </a:xfrm>
          <a:prstGeom prst="rect">
            <a:avLst/>
          </a:prstGeom>
        </p:spPr>
        <p:txBody>
          <a:bodyPr wrap="none">
            <a:spAutoFit/>
          </a:bodyPr>
          <a:lstStyle/>
          <a:p>
            <a:pPr algn="l"/>
            <a:r>
              <a:rPr lang="zh-CN" altLang="en-US" dirty="0"/>
              <a:t> 带有校准继电器的缓冲放大器。</a:t>
            </a:r>
          </a:p>
        </p:txBody>
      </p:sp>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3423798"/>
            <a:ext cx="6480720" cy="3096743"/>
          </a:xfrm>
          <a:prstGeom prst="rect">
            <a:avLst/>
          </a:prstGeom>
        </p:spPr>
      </p:pic>
      <p:sp>
        <p:nvSpPr>
          <p:cNvPr id="7" name="矩形 6"/>
          <p:cNvSpPr/>
          <p:nvPr/>
        </p:nvSpPr>
        <p:spPr>
          <a:xfrm>
            <a:off x="539552" y="932484"/>
            <a:ext cx="8501708" cy="2601546"/>
          </a:xfrm>
          <a:prstGeom prst="rect">
            <a:avLst/>
          </a:prstGeom>
        </p:spPr>
        <p:txBody>
          <a:bodyPr wrap="square">
            <a:spAutoFit/>
          </a:bodyPr>
          <a:lstStyle/>
          <a:p>
            <a:pPr algn="just">
              <a:lnSpc>
                <a:spcPct val="150000"/>
              </a:lnSpc>
            </a:pPr>
            <a:r>
              <a:rPr lang="zh-CN" altLang="en-US" sz="2800" b="1" dirty="0">
                <a:solidFill>
                  <a:srgbClr val="FF0000"/>
                </a:solidFill>
                <a:latin typeface="+mj-ea"/>
                <a:ea typeface="+mj-ea"/>
                <a:sym typeface="+mn-ea"/>
              </a:rPr>
              <a:t>仪表放大器：</a:t>
            </a:r>
            <a:r>
              <a:rPr lang="zh-CN" altLang="en-US" sz="2800" b="1" dirty="0">
                <a:latin typeface="+mj-ea"/>
                <a:ea typeface="+mj-ea"/>
                <a:sym typeface="+mn-ea"/>
              </a:rPr>
              <a:t>另一种常用类型的运算放大器电路是差分到单端转换器，也称仪表放大器。</a:t>
            </a:r>
            <a:endParaRPr lang="en-US" altLang="zh-CN" sz="2800" b="1" dirty="0">
              <a:solidFill>
                <a:srgbClr val="083CB0"/>
              </a:solidFill>
              <a:latin typeface="+mj-ea"/>
              <a:ea typeface="+mj-ea"/>
            </a:endParaRPr>
          </a:p>
          <a:p>
            <a:pPr algn="just">
              <a:lnSpc>
                <a:spcPct val="150000"/>
              </a:lnSpc>
            </a:pPr>
            <a:r>
              <a:rPr lang="zh-CN" altLang="zh-CN" sz="2800" b="1" dirty="0">
                <a:solidFill>
                  <a:srgbClr val="7030A0"/>
                </a:solidFill>
                <a:latin typeface="+mj-ea"/>
                <a:ea typeface="+mj-ea"/>
                <a:sym typeface="+mn-ea"/>
              </a:rPr>
              <a:t>因为有的测试仪不能接收</a:t>
            </a:r>
            <a:r>
              <a:rPr lang="zh-CN" altLang="en-US" sz="2800" b="1" dirty="0">
                <a:solidFill>
                  <a:srgbClr val="7030A0"/>
                </a:solidFill>
                <a:latin typeface="+mj-ea"/>
                <a:ea typeface="+mj-ea"/>
                <a:sym typeface="+mn-ea"/>
              </a:rPr>
              <a:t>差分</a:t>
            </a:r>
            <a:r>
              <a:rPr lang="zh-CN" altLang="zh-CN" sz="2800" b="1" dirty="0">
                <a:solidFill>
                  <a:srgbClr val="7030A0"/>
                </a:solidFill>
                <a:latin typeface="+mj-ea"/>
                <a:ea typeface="+mj-ea"/>
                <a:sym typeface="+mn-ea"/>
              </a:rPr>
              <a:t>信号，所以</a:t>
            </a:r>
            <a:r>
              <a:rPr lang="en-US" altLang="zh-CN" sz="2800" b="1" dirty="0">
                <a:solidFill>
                  <a:srgbClr val="7030A0"/>
                </a:solidFill>
                <a:latin typeface="+mj-ea"/>
                <a:ea typeface="+mj-ea"/>
                <a:sym typeface="+mn-ea"/>
              </a:rPr>
              <a:t>DIB</a:t>
            </a:r>
            <a:r>
              <a:rPr lang="zh-CN" altLang="zh-CN" sz="2800" b="1" dirty="0">
                <a:solidFill>
                  <a:srgbClr val="7030A0"/>
                </a:solidFill>
                <a:latin typeface="+mj-ea"/>
                <a:ea typeface="+mj-ea"/>
                <a:sym typeface="+mn-ea"/>
              </a:rPr>
              <a:t>上有时需要这种类型的电路。</a:t>
            </a:r>
            <a:endParaRPr lang="en-US" altLang="zh-CN" sz="2400" b="1" dirty="0">
              <a:solidFill>
                <a:srgbClr val="FF0000"/>
              </a:solidFill>
              <a:latin typeface="+mj-ea"/>
              <a:ea typeface="+mj-ea"/>
            </a:endParaRPr>
          </a:p>
        </p:txBody>
      </p:sp>
      <p:sp>
        <p:nvSpPr>
          <p:cNvPr id="4" name="矩形 3"/>
          <p:cNvSpPr/>
          <p:nvPr/>
        </p:nvSpPr>
        <p:spPr>
          <a:xfrm>
            <a:off x="1547664" y="6488668"/>
            <a:ext cx="6840760" cy="368300"/>
          </a:xfrm>
          <a:prstGeom prst="rect">
            <a:avLst/>
          </a:prstGeom>
        </p:spPr>
        <p:txBody>
          <a:bodyPr wrap="square">
            <a:spAutoFit/>
          </a:bodyPr>
          <a:lstStyle/>
          <a:p>
            <a:r>
              <a:rPr lang="en-US" altLang="zh-CN" b="1" dirty="0">
                <a:latin typeface="Calibri" panose="020F0502020204030204"/>
                <a:cs typeface="Times New Roman" panose="02020603050405020304" pitchFamily="18" charset="0"/>
                <a:sym typeface="+mn-ea"/>
              </a:rPr>
              <a:t>                </a:t>
            </a:r>
            <a:r>
              <a:rPr lang="zh-CN" altLang="zh-CN" b="1" dirty="0">
                <a:latin typeface="Calibri" panose="020F0502020204030204"/>
                <a:cs typeface="Times New Roman" panose="02020603050405020304" pitchFamily="18" charset="0"/>
                <a:sym typeface="+mn-ea"/>
              </a:rPr>
              <a:t>带校准继电器的</a:t>
            </a:r>
            <a:r>
              <a:rPr lang="zh-CN" altLang="en-US" b="1" dirty="0">
                <a:latin typeface="Calibri" panose="020F0502020204030204"/>
                <a:cs typeface="Times New Roman" panose="02020603050405020304" pitchFamily="18" charset="0"/>
                <a:sym typeface="+mn-ea"/>
              </a:rPr>
              <a:t>差分</a:t>
            </a:r>
            <a:r>
              <a:rPr lang="zh-CN" altLang="zh-CN" b="1" dirty="0">
                <a:latin typeface="Calibri" panose="020F0502020204030204"/>
                <a:cs typeface="Times New Roman" panose="02020603050405020304" pitchFamily="18" charset="0"/>
                <a:sym typeface="+mn-ea"/>
              </a:rPr>
              <a:t>运算放大器的单端转换器</a:t>
            </a:r>
            <a:endParaRPr lang="zh-CN" altLang="en-US" dirty="0"/>
          </a:p>
        </p:txBody>
      </p:sp>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536" y="1191578"/>
            <a:ext cx="8501708" cy="1301318"/>
          </a:xfrm>
          <a:prstGeom prst="rect">
            <a:avLst/>
          </a:prstGeom>
        </p:spPr>
        <p:txBody>
          <a:bodyPr wrap="square">
            <a:spAutoFit/>
          </a:bodyPr>
          <a:lstStyle/>
          <a:p>
            <a:pPr algn="just">
              <a:lnSpc>
                <a:spcPct val="150000"/>
              </a:lnSpc>
            </a:pPr>
            <a:r>
              <a:rPr lang="en-US" altLang="zh-CN" sz="2800" b="1" dirty="0">
                <a:solidFill>
                  <a:srgbClr val="FF0000"/>
                </a:solidFill>
                <a:latin typeface="+mn-lt"/>
                <a:ea typeface="+mn-ea"/>
                <a:sym typeface="+mn-ea"/>
              </a:rPr>
              <a:t>VMID</a:t>
            </a:r>
            <a:r>
              <a:rPr lang="zh-CN" altLang="en-US" sz="2800" b="1" dirty="0">
                <a:solidFill>
                  <a:srgbClr val="FF0000"/>
                </a:solidFill>
                <a:latin typeface="+mn-lt"/>
                <a:ea typeface="+mn-ea"/>
                <a:sym typeface="+mn-ea"/>
              </a:rPr>
              <a:t>基准加法器：</a:t>
            </a:r>
            <a:r>
              <a:rPr lang="en-US" altLang="zh-CN" sz="2800" b="1" dirty="0">
                <a:sym typeface="+mn-ea"/>
              </a:rPr>
              <a:t>DUT</a:t>
            </a:r>
            <a:r>
              <a:rPr lang="zh-CN" altLang="en-US" sz="2800" b="1" dirty="0">
                <a:sym typeface="+mn-ea"/>
              </a:rPr>
              <a:t>产生一个</a:t>
            </a:r>
            <a:r>
              <a:rPr lang="en-US" altLang="zh-CN" sz="2800" b="1" dirty="0">
                <a:sym typeface="+mn-ea"/>
              </a:rPr>
              <a:t>VMID</a:t>
            </a:r>
            <a:r>
              <a:rPr lang="zh-CN" altLang="en-US" sz="2800" b="1" dirty="0">
                <a:sym typeface="+mn-ea"/>
              </a:rPr>
              <a:t>电压，所有的输入信号都以它为基准</a:t>
            </a:r>
            <a:endParaRPr lang="en-US" altLang="zh-CN" sz="2800" b="1" dirty="0"/>
          </a:p>
        </p:txBody>
      </p:sp>
      <p:sp>
        <p:nvSpPr>
          <p:cNvPr id="2" name="矩形 1"/>
          <p:cNvSpPr/>
          <p:nvPr/>
        </p:nvSpPr>
        <p:spPr>
          <a:xfrm>
            <a:off x="3707904" y="6093296"/>
            <a:ext cx="2548198" cy="400110"/>
          </a:xfrm>
          <a:prstGeom prst="rect">
            <a:avLst/>
          </a:prstGeom>
        </p:spPr>
        <p:txBody>
          <a:bodyPr wrap="none">
            <a:spAutoFit/>
          </a:bodyPr>
          <a:lstStyle/>
          <a:p>
            <a:r>
              <a:rPr lang="en-US" altLang="zh-CN" sz="2000" b="1" dirty="0">
                <a:latin typeface="Calibri" panose="020F0502020204030204"/>
                <a:cs typeface="Times New Roman" panose="02020603050405020304" pitchFamily="18" charset="0"/>
              </a:rPr>
              <a:t>VMID</a:t>
            </a:r>
            <a:r>
              <a:rPr lang="zh-CN" altLang="en-US" sz="2000" b="1" dirty="0">
                <a:latin typeface="Calibri" panose="020F0502020204030204"/>
                <a:cs typeface="Times New Roman" panose="02020603050405020304" pitchFamily="18" charset="0"/>
              </a:rPr>
              <a:t> </a:t>
            </a:r>
            <a:r>
              <a:rPr lang="en-US" altLang="zh-CN" sz="2000" b="1" dirty="0">
                <a:latin typeface="Calibri" panose="020F0502020204030204"/>
                <a:cs typeface="Times New Roman" panose="02020603050405020304" pitchFamily="18" charset="0"/>
              </a:rPr>
              <a:t>reference adder</a:t>
            </a:r>
            <a:endParaRPr lang="zh-CN" altLang="en-US" sz="20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725997"/>
            <a:ext cx="5571906" cy="3134197"/>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1042677"/>
            <a:ext cx="8784817" cy="1682577"/>
          </a:xfrm>
          <a:prstGeom prst="rect">
            <a:avLst/>
          </a:prstGeom>
        </p:spPr>
        <p:txBody>
          <a:bodyPr wrap="square">
            <a:spAutoFit/>
          </a:bodyPr>
          <a:lstStyle/>
          <a:p>
            <a:pPr algn="just">
              <a:lnSpc>
                <a:spcPct val="150000"/>
              </a:lnSpc>
            </a:pPr>
            <a:r>
              <a:rPr lang="zh-CN" altLang="en-US" sz="2400" b="1" dirty="0">
                <a:solidFill>
                  <a:srgbClr val="FF0000"/>
                </a:solidFill>
                <a:latin typeface="+mn-lt"/>
                <a:ea typeface="+mn-ea"/>
                <a:sym typeface="+mn-ea"/>
              </a:rPr>
              <a:t>电流</a:t>
            </a:r>
            <a:r>
              <a:rPr lang="en-US" altLang="zh-CN" sz="2400" b="1" dirty="0">
                <a:solidFill>
                  <a:srgbClr val="FF0000"/>
                </a:solidFill>
                <a:latin typeface="+mn-lt"/>
                <a:ea typeface="+mn-ea"/>
                <a:sym typeface="+mn-ea"/>
              </a:rPr>
              <a:t>—</a:t>
            </a:r>
            <a:r>
              <a:rPr lang="zh-CN" altLang="en-US" sz="2400" b="1" dirty="0">
                <a:solidFill>
                  <a:srgbClr val="FF0000"/>
                </a:solidFill>
                <a:latin typeface="+mn-lt"/>
                <a:ea typeface="+mn-ea"/>
                <a:sym typeface="+mn-ea"/>
              </a:rPr>
              <a:t>电压和电压</a:t>
            </a:r>
            <a:r>
              <a:rPr lang="en-US" altLang="zh-CN" sz="2400" b="1" dirty="0">
                <a:solidFill>
                  <a:srgbClr val="FF0000"/>
                </a:solidFill>
                <a:latin typeface="+mn-lt"/>
                <a:ea typeface="+mn-ea"/>
                <a:sym typeface="+mn-ea"/>
              </a:rPr>
              <a:t>—</a:t>
            </a:r>
            <a:r>
              <a:rPr lang="zh-CN" altLang="en-US" sz="2400" b="1" dirty="0">
                <a:solidFill>
                  <a:srgbClr val="FF0000"/>
                </a:solidFill>
                <a:latin typeface="+mn-lt"/>
                <a:ea typeface="+mn-ea"/>
                <a:sym typeface="+mn-ea"/>
              </a:rPr>
              <a:t>电流转换器：</a:t>
            </a:r>
            <a:r>
              <a:rPr lang="zh-CN" altLang="en-US" sz="2400" b="1" dirty="0">
                <a:sym typeface="+mn-ea"/>
              </a:rPr>
              <a:t>一般测试仪不能直接测量交流电流，我们可以通过使交流电流流经电阻器的方法来测量交流电流，但是测试仪寄生电感的存在有时使得这种方法变得不可行。</a:t>
            </a:r>
            <a:endParaRPr lang="en-US" altLang="zh-CN" sz="2400" b="1" dirty="0"/>
          </a:p>
        </p:txBody>
      </p:sp>
      <p:sp>
        <p:nvSpPr>
          <p:cNvPr id="3" name="矩形 2"/>
          <p:cNvSpPr/>
          <p:nvPr/>
        </p:nvSpPr>
        <p:spPr>
          <a:xfrm>
            <a:off x="3256443" y="6190181"/>
            <a:ext cx="2629246" cy="461665"/>
          </a:xfrm>
          <a:prstGeom prst="rect">
            <a:avLst/>
          </a:prstGeom>
        </p:spPr>
        <p:txBody>
          <a:bodyPr wrap="none">
            <a:spAutoFit/>
          </a:bodyPr>
          <a:lstStyle/>
          <a:p>
            <a:pPr algn="l"/>
            <a:r>
              <a:rPr lang="zh-CN" altLang="zh-CN" sz="2400" b="1" dirty="0">
                <a:latin typeface="Calibri" panose="020F0502020204030204"/>
                <a:cs typeface="Times New Roman" panose="02020603050405020304" pitchFamily="18" charset="0"/>
                <a:sym typeface="+mn-ea"/>
              </a:rPr>
              <a:t>电流—电压转换器</a:t>
            </a:r>
            <a:endParaRPr lang="zh-CN" altLang="en-US" sz="2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812" y="3429000"/>
            <a:ext cx="6494232" cy="2710036"/>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410893"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6.1 </a:t>
            </a:r>
            <a:r>
              <a:rPr lang="zh-CN" altLang="en-US" sz="3200" kern="0" dirty="0">
                <a:solidFill>
                  <a:srgbClr val="990000"/>
                </a:solidFill>
                <a:latin typeface="Comic Sans MS" panose="030F0702030302020204" pitchFamily="66" charset="0"/>
                <a:ea typeface="隶书" panose="02010509060101010101" pitchFamily="49" charset="-122"/>
                <a:sym typeface="+mn-ea"/>
              </a:rPr>
              <a:t>混合信号测试系统概述</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2627783" y="1114723"/>
            <a:ext cx="4849083" cy="5698653"/>
          </a:xfrm>
          <a:prstGeom prst="rect">
            <a:avLst/>
          </a:prstGeom>
        </p:spPr>
      </p:pic>
      <p:sp>
        <p:nvSpPr>
          <p:cNvPr id="3" name="任意多边形 2"/>
          <p:cNvSpPr/>
          <p:nvPr/>
        </p:nvSpPr>
        <p:spPr>
          <a:xfrm>
            <a:off x="3393649" y="1459944"/>
            <a:ext cx="3396656" cy="2735028"/>
          </a:xfrm>
          <a:custGeom>
            <a:avLst/>
            <a:gdLst>
              <a:gd name="connsiteX0" fmla="*/ 2950590 w 3396656"/>
              <a:gd name="connsiteY0" fmla="*/ 67198 h 2735028"/>
              <a:gd name="connsiteX1" fmla="*/ 2997724 w 3396656"/>
              <a:gd name="connsiteY1" fmla="*/ 104905 h 2735028"/>
              <a:gd name="connsiteX2" fmla="*/ 3044858 w 3396656"/>
              <a:gd name="connsiteY2" fmla="*/ 142613 h 2735028"/>
              <a:gd name="connsiteX3" fmla="*/ 3120273 w 3396656"/>
              <a:gd name="connsiteY3" fmla="*/ 227454 h 2735028"/>
              <a:gd name="connsiteX4" fmla="*/ 3129699 w 3396656"/>
              <a:gd name="connsiteY4" fmla="*/ 255734 h 2735028"/>
              <a:gd name="connsiteX5" fmla="*/ 3176833 w 3396656"/>
              <a:gd name="connsiteY5" fmla="*/ 312295 h 2735028"/>
              <a:gd name="connsiteX6" fmla="*/ 3195687 w 3396656"/>
              <a:gd name="connsiteY6" fmla="*/ 378283 h 2735028"/>
              <a:gd name="connsiteX7" fmla="*/ 3214541 w 3396656"/>
              <a:gd name="connsiteY7" fmla="*/ 406563 h 2735028"/>
              <a:gd name="connsiteX8" fmla="*/ 3223967 w 3396656"/>
              <a:gd name="connsiteY8" fmla="*/ 463124 h 2735028"/>
              <a:gd name="connsiteX9" fmla="*/ 3233394 w 3396656"/>
              <a:gd name="connsiteY9" fmla="*/ 491404 h 2735028"/>
              <a:gd name="connsiteX10" fmla="*/ 3242821 w 3396656"/>
              <a:gd name="connsiteY10" fmla="*/ 529112 h 2735028"/>
              <a:gd name="connsiteX11" fmla="*/ 3252248 w 3396656"/>
              <a:gd name="connsiteY11" fmla="*/ 557392 h 2735028"/>
              <a:gd name="connsiteX12" fmla="*/ 3280528 w 3396656"/>
              <a:gd name="connsiteY12" fmla="*/ 623380 h 2735028"/>
              <a:gd name="connsiteX13" fmla="*/ 3308809 w 3396656"/>
              <a:gd name="connsiteY13" fmla="*/ 717648 h 2735028"/>
              <a:gd name="connsiteX14" fmla="*/ 3337089 w 3396656"/>
              <a:gd name="connsiteY14" fmla="*/ 811916 h 2735028"/>
              <a:gd name="connsiteX15" fmla="*/ 3365370 w 3396656"/>
              <a:gd name="connsiteY15" fmla="*/ 915611 h 2735028"/>
              <a:gd name="connsiteX16" fmla="*/ 3374796 w 3396656"/>
              <a:gd name="connsiteY16" fmla="*/ 943891 h 2735028"/>
              <a:gd name="connsiteX17" fmla="*/ 3384223 w 3396656"/>
              <a:gd name="connsiteY17" fmla="*/ 1528353 h 2735028"/>
              <a:gd name="connsiteX18" fmla="*/ 3365370 w 3396656"/>
              <a:gd name="connsiteY18" fmla="*/ 1650901 h 2735028"/>
              <a:gd name="connsiteX19" fmla="*/ 3355943 w 3396656"/>
              <a:gd name="connsiteY19" fmla="*/ 1679182 h 2735028"/>
              <a:gd name="connsiteX20" fmla="*/ 3327662 w 3396656"/>
              <a:gd name="connsiteY20" fmla="*/ 1698035 h 2735028"/>
              <a:gd name="connsiteX21" fmla="*/ 3280528 w 3396656"/>
              <a:gd name="connsiteY21" fmla="*/ 1764023 h 2735028"/>
              <a:gd name="connsiteX22" fmla="*/ 3242821 w 3396656"/>
              <a:gd name="connsiteY22" fmla="*/ 1811157 h 2735028"/>
              <a:gd name="connsiteX23" fmla="*/ 3167407 w 3396656"/>
              <a:gd name="connsiteY23" fmla="*/ 1895998 h 2735028"/>
              <a:gd name="connsiteX24" fmla="*/ 3139126 w 3396656"/>
              <a:gd name="connsiteY24" fmla="*/ 1905425 h 2735028"/>
              <a:gd name="connsiteX25" fmla="*/ 3101419 w 3396656"/>
              <a:gd name="connsiteY25" fmla="*/ 1952559 h 2735028"/>
              <a:gd name="connsiteX26" fmla="*/ 3073139 w 3396656"/>
              <a:gd name="connsiteY26" fmla="*/ 1980840 h 2735028"/>
              <a:gd name="connsiteX27" fmla="*/ 3016578 w 3396656"/>
              <a:gd name="connsiteY27" fmla="*/ 1999693 h 2735028"/>
              <a:gd name="connsiteX28" fmla="*/ 2960017 w 3396656"/>
              <a:gd name="connsiteY28" fmla="*/ 2027974 h 2735028"/>
              <a:gd name="connsiteX29" fmla="*/ 2894029 w 3396656"/>
              <a:gd name="connsiteY29" fmla="*/ 2075108 h 2735028"/>
              <a:gd name="connsiteX30" fmla="*/ 2865749 w 3396656"/>
              <a:gd name="connsiteY30" fmla="*/ 2093961 h 2735028"/>
              <a:gd name="connsiteX31" fmla="*/ 2828042 w 3396656"/>
              <a:gd name="connsiteY31" fmla="*/ 2103388 h 2735028"/>
              <a:gd name="connsiteX32" fmla="*/ 2771481 w 3396656"/>
              <a:gd name="connsiteY32" fmla="*/ 2122242 h 2735028"/>
              <a:gd name="connsiteX33" fmla="*/ 2743200 w 3396656"/>
              <a:gd name="connsiteY33" fmla="*/ 2131668 h 2735028"/>
              <a:gd name="connsiteX34" fmla="*/ 2714920 w 3396656"/>
              <a:gd name="connsiteY34" fmla="*/ 2141095 h 2735028"/>
              <a:gd name="connsiteX35" fmla="*/ 2677213 w 3396656"/>
              <a:gd name="connsiteY35" fmla="*/ 2169376 h 2735028"/>
              <a:gd name="connsiteX36" fmla="*/ 2648932 w 3396656"/>
              <a:gd name="connsiteY36" fmla="*/ 2178802 h 2735028"/>
              <a:gd name="connsiteX37" fmla="*/ 2620652 w 3396656"/>
              <a:gd name="connsiteY37" fmla="*/ 2207083 h 2735028"/>
              <a:gd name="connsiteX38" fmla="*/ 2592372 w 3396656"/>
              <a:gd name="connsiteY38" fmla="*/ 2216510 h 2735028"/>
              <a:gd name="connsiteX39" fmla="*/ 2535811 w 3396656"/>
              <a:gd name="connsiteY39" fmla="*/ 2254217 h 2735028"/>
              <a:gd name="connsiteX40" fmla="*/ 2535811 w 3396656"/>
              <a:gd name="connsiteY40" fmla="*/ 2254217 h 2735028"/>
              <a:gd name="connsiteX41" fmla="*/ 2450970 w 3396656"/>
              <a:gd name="connsiteY41" fmla="*/ 2320204 h 2735028"/>
              <a:gd name="connsiteX42" fmla="*/ 2422689 w 3396656"/>
              <a:gd name="connsiteY42" fmla="*/ 2329631 h 2735028"/>
              <a:gd name="connsiteX43" fmla="*/ 2384982 w 3396656"/>
              <a:gd name="connsiteY43" fmla="*/ 2357912 h 2735028"/>
              <a:gd name="connsiteX44" fmla="*/ 2366128 w 3396656"/>
              <a:gd name="connsiteY44" fmla="*/ 2386192 h 2735028"/>
              <a:gd name="connsiteX45" fmla="*/ 2300141 w 3396656"/>
              <a:gd name="connsiteY45" fmla="*/ 2442753 h 2735028"/>
              <a:gd name="connsiteX46" fmla="*/ 2253007 w 3396656"/>
              <a:gd name="connsiteY46" fmla="*/ 2480460 h 2735028"/>
              <a:gd name="connsiteX47" fmla="*/ 2196446 w 3396656"/>
              <a:gd name="connsiteY47" fmla="*/ 2518167 h 2735028"/>
              <a:gd name="connsiteX48" fmla="*/ 2168165 w 3396656"/>
              <a:gd name="connsiteY48" fmla="*/ 2537021 h 2735028"/>
              <a:gd name="connsiteX49" fmla="*/ 2102178 w 3396656"/>
              <a:gd name="connsiteY49" fmla="*/ 2574728 h 2735028"/>
              <a:gd name="connsiteX50" fmla="*/ 2083324 w 3396656"/>
              <a:gd name="connsiteY50" fmla="*/ 2603009 h 2735028"/>
              <a:gd name="connsiteX51" fmla="*/ 2026763 w 3396656"/>
              <a:gd name="connsiteY51" fmla="*/ 2621862 h 2735028"/>
              <a:gd name="connsiteX52" fmla="*/ 1998483 w 3396656"/>
              <a:gd name="connsiteY52" fmla="*/ 2631289 h 2735028"/>
              <a:gd name="connsiteX53" fmla="*/ 1970203 w 3396656"/>
              <a:gd name="connsiteY53" fmla="*/ 2640716 h 2735028"/>
              <a:gd name="connsiteX54" fmla="*/ 1894788 w 3396656"/>
              <a:gd name="connsiteY54" fmla="*/ 2650143 h 2735028"/>
              <a:gd name="connsiteX55" fmla="*/ 1847654 w 3396656"/>
              <a:gd name="connsiteY55" fmla="*/ 2659569 h 2735028"/>
              <a:gd name="connsiteX56" fmla="*/ 1753386 w 3396656"/>
              <a:gd name="connsiteY56" fmla="*/ 2668996 h 2735028"/>
              <a:gd name="connsiteX57" fmla="*/ 1725106 w 3396656"/>
              <a:gd name="connsiteY57" fmla="*/ 2687850 h 2735028"/>
              <a:gd name="connsiteX58" fmla="*/ 1677972 w 3396656"/>
              <a:gd name="connsiteY58" fmla="*/ 2697277 h 2735028"/>
              <a:gd name="connsiteX59" fmla="*/ 1649691 w 3396656"/>
              <a:gd name="connsiteY59" fmla="*/ 2706703 h 2735028"/>
              <a:gd name="connsiteX60" fmla="*/ 1621411 w 3396656"/>
              <a:gd name="connsiteY60" fmla="*/ 2725557 h 2735028"/>
              <a:gd name="connsiteX61" fmla="*/ 1225485 w 3396656"/>
              <a:gd name="connsiteY61" fmla="*/ 2725557 h 2735028"/>
              <a:gd name="connsiteX62" fmla="*/ 1197205 w 3396656"/>
              <a:gd name="connsiteY62" fmla="*/ 2716130 h 2735028"/>
              <a:gd name="connsiteX63" fmla="*/ 1178351 w 3396656"/>
              <a:gd name="connsiteY63" fmla="*/ 2687850 h 2735028"/>
              <a:gd name="connsiteX64" fmla="*/ 1150071 w 3396656"/>
              <a:gd name="connsiteY64" fmla="*/ 2668996 h 2735028"/>
              <a:gd name="connsiteX65" fmla="*/ 1074656 w 3396656"/>
              <a:gd name="connsiteY65" fmla="*/ 2565301 h 2735028"/>
              <a:gd name="connsiteX66" fmla="*/ 1055803 w 3396656"/>
              <a:gd name="connsiteY66" fmla="*/ 2537021 h 2735028"/>
              <a:gd name="connsiteX67" fmla="*/ 1027522 w 3396656"/>
              <a:gd name="connsiteY67" fmla="*/ 2518167 h 2735028"/>
              <a:gd name="connsiteX68" fmla="*/ 999242 w 3396656"/>
              <a:gd name="connsiteY68" fmla="*/ 2480460 h 2735028"/>
              <a:gd name="connsiteX69" fmla="*/ 980388 w 3396656"/>
              <a:gd name="connsiteY69" fmla="*/ 2423899 h 2735028"/>
              <a:gd name="connsiteX70" fmla="*/ 999242 w 3396656"/>
              <a:gd name="connsiteY70" fmla="*/ 2037400 h 2735028"/>
              <a:gd name="connsiteX71" fmla="*/ 1008669 w 3396656"/>
              <a:gd name="connsiteY71" fmla="*/ 2009120 h 2735028"/>
              <a:gd name="connsiteX72" fmla="*/ 1018095 w 3396656"/>
              <a:gd name="connsiteY72" fmla="*/ 1971413 h 2735028"/>
              <a:gd name="connsiteX73" fmla="*/ 1027522 w 3396656"/>
              <a:gd name="connsiteY73" fmla="*/ 1867718 h 2735028"/>
              <a:gd name="connsiteX74" fmla="*/ 1046376 w 3396656"/>
              <a:gd name="connsiteY74" fmla="*/ 1811157 h 2735028"/>
              <a:gd name="connsiteX75" fmla="*/ 1055803 w 3396656"/>
              <a:gd name="connsiteY75" fmla="*/ 1782877 h 2735028"/>
              <a:gd name="connsiteX76" fmla="*/ 1074656 w 3396656"/>
              <a:gd name="connsiteY76" fmla="*/ 1716889 h 2735028"/>
              <a:gd name="connsiteX77" fmla="*/ 1093510 w 3396656"/>
              <a:gd name="connsiteY77" fmla="*/ 1594341 h 2735028"/>
              <a:gd name="connsiteX78" fmla="*/ 1102937 w 3396656"/>
              <a:gd name="connsiteY78" fmla="*/ 1566060 h 2735028"/>
              <a:gd name="connsiteX79" fmla="*/ 1093510 w 3396656"/>
              <a:gd name="connsiteY79" fmla="*/ 1358670 h 2735028"/>
              <a:gd name="connsiteX80" fmla="*/ 1074656 w 3396656"/>
              <a:gd name="connsiteY80" fmla="*/ 1320963 h 2735028"/>
              <a:gd name="connsiteX81" fmla="*/ 1036949 w 3396656"/>
              <a:gd name="connsiteY81" fmla="*/ 1302110 h 2735028"/>
              <a:gd name="connsiteX82" fmla="*/ 1008669 w 3396656"/>
              <a:gd name="connsiteY82" fmla="*/ 1273829 h 2735028"/>
              <a:gd name="connsiteX83" fmla="*/ 970961 w 3396656"/>
              <a:gd name="connsiteY83" fmla="*/ 1264402 h 2735028"/>
              <a:gd name="connsiteX84" fmla="*/ 848413 w 3396656"/>
              <a:gd name="connsiteY84" fmla="*/ 1254976 h 2735028"/>
              <a:gd name="connsiteX85" fmla="*/ 763572 w 3396656"/>
              <a:gd name="connsiteY85" fmla="*/ 1236122 h 2735028"/>
              <a:gd name="connsiteX86" fmla="*/ 669304 w 3396656"/>
              <a:gd name="connsiteY86" fmla="*/ 1217268 h 2735028"/>
              <a:gd name="connsiteX87" fmla="*/ 641023 w 3396656"/>
              <a:gd name="connsiteY87" fmla="*/ 1207842 h 2735028"/>
              <a:gd name="connsiteX88" fmla="*/ 197963 w 3396656"/>
              <a:gd name="connsiteY88" fmla="*/ 1198415 h 2735028"/>
              <a:gd name="connsiteX89" fmla="*/ 169683 w 3396656"/>
              <a:gd name="connsiteY89" fmla="*/ 1179561 h 2735028"/>
              <a:gd name="connsiteX90" fmla="*/ 113122 w 3396656"/>
              <a:gd name="connsiteY90" fmla="*/ 1151281 h 2735028"/>
              <a:gd name="connsiteX91" fmla="*/ 65988 w 3396656"/>
              <a:gd name="connsiteY91" fmla="*/ 1066440 h 2735028"/>
              <a:gd name="connsiteX92" fmla="*/ 47135 w 3396656"/>
              <a:gd name="connsiteY92" fmla="*/ 840196 h 2735028"/>
              <a:gd name="connsiteX93" fmla="*/ 37708 w 3396656"/>
              <a:gd name="connsiteY93" fmla="*/ 661087 h 2735028"/>
              <a:gd name="connsiteX94" fmla="*/ 9427 w 3396656"/>
              <a:gd name="connsiteY94" fmla="*/ 481978 h 2735028"/>
              <a:gd name="connsiteX95" fmla="*/ 0 w 3396656"/>
              <a:gd name="connsiteY95" fmla="*/ 387710 h 2735028"/>
              <a:gd name="connsiteX96" fmla="*/ 9427 w 3396656"/>
              <a:gd name="connsiteY96" fmla="*/ 95479 h 2735028"/>
              <a:gd name="connsiteX97" fmla="*/ 47135 w 3396656"/>
              <a:gd name="connsiteY97" fmla="*/ 48345 h 2735028"/>
              <a:gd name="connsiteX98" fmla="*/ 122549 w 3396656"/>
              <a:gd name="connsiteY98" fmla="*/ 38918 h 2735028"/>
              <a:gd name="connsiteX99" fmla="*/ 339365 w 3396656"/>
              <a:gd name="connsiteY99" fmla="*/ 48345 h 2735028"/>
              <a:gd name="connsiteX100" fmla="*/ 461914 w 3396656"/>
              <a:gd name="connsiteY100" fmla="*/ 67198 h 2735028"/>
              <a:gd name="connsiteX101" fmla="*/ 1150071 w 3396656"/>
              <a:gd name="connsiteY101" fmla="*/ 57771 h 2735028"/>
              <a:gd name="connsiteX102" fmla="*/ 1470582 w 3396656"/>
              <a:gd name="connsiteY102" fmla="*/ 29491 h 2735028"/>
              <a:gd name="connsiteX103" fmla="*/ 1640264 w 3396656"/>
              <a:gd name="connsiteY103" fmla="*/ 20064 h 2735028"/>
              <a:gd name="connsiteX104" fmla="*/ 1923069 w 3396656"/>
              <a:gd name="connsiteY104" fmla="*/ 20064 h 2735028"/>
              <a:gd name="connsiteX105" fmla="*/ 1951349 w 3396656"/>
              <a:gd name="connsiteY105" fmla="*/ 29491 h 2735028"/>
              <a:gd name="connsiteX106" fmla="*/ 2092751 w 3396656"/>
              <a:gd name="connsiteY106" fmla="*/ 38918 h 2735028"/>
              <a:gd name="connsiteX107" fmla="*/ 2733774 w 3396656"/>
              <a:gd name="connsiteY107" fmla="*/ 48345 h 2735028"/>
              <a:gd name="connsiteX108" fmla="*/ 2950590 w 3396656"/>
              <a:gd name="connsiteY108" fmla="*/ 67198 h 27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396656" h="2735028">
                <a:moveTo>
                  <a:pt x="2950590" y="67198"/>
                </a:moveTo>
                <a:cubicBezTo>
                  <a:pt x="2994582" y="76625"/>
                  <a:pt x="2983497" y="90678"/>
                  <a:pt x="2997724" y="104905"/>
                </a:cubicBezTo>
                <a:cubicBezTo>
                  <a:pt x="3040365" y="147546"/>
                  <a:pt x="2989802" y="124260"/>
                  <a:pt x="3044858" y="142613"/>
                </a:cubicBezTo>
                <a:cubicBezTo>
                  <a:pt x="3109430" y="207185"/>
                  <a:pt x="3086629" y="176989"/>
                  <a:pt x="3120273" y="227454"/>
                </a:cubicBezTo>
                <a:cubicBezTo>
                  <a:pt x="3123415" y="236881"/>
                  <a:pt x="3124187" y="247466"/>
                  <a:pt x="3129699" y="255734"/>
                </a:cubicBezTo>
                <a:cubicBezTo>
                  <a:pt x="3171396" y="318280"/>
                  <a:pt x="3145992" y="250611"/>
                  <a:pt x="3176833" y="312295"/>
                </a:cubicBezTo>
                <a:cubicBezTo>
                  <a:pt x="3195181" y="348992"/>
                  <a:pt x="3177560" y="335987"/>
                  <a:pt x="3195687" y="378283"/>
                </a:cubicBezTo>
                <a:cubicBezTo>
                  <a:pt x="3200150" y="388696"/>
                  <a:pt x="3208256" y="397136"/>
                  <a:pt x="3214541" y="406563"/>
                </a:cubicBezTo>
                <a:cubicBezTo>
                  <a:pt x="3217683" y="425417"/>
                  <a:pt x="3219821" y="444465"/>
                  <a:pt x="3223967" y="463124"/>
                </a:cubicBezTo>
                <a:cubicBezTo>
                  <a:pt x="3226122" y="472824"/>
                  <a:pt x="3230664" y="481850"/>
                  <a:pt x="3233394" y="491404"/>
                </a:cubicBezTo>
                <a:cubicBezTo>
                  <a:pt x="3236953" y="503862"/>
                  <a:pt x="3239262" y="516654"/>
                  <a:pt x="3242821" y="529112"/>
                </a:cubicBezTo>
                <a:cubicBezTo>
                  <a:pt x="3245551" y="538666"/>
                  <a:pt x="3249518" y="547838"/>
                  <a:pt x="3252248" y="557392"/>
                </a:cubicBezTo>
                <a:cubicBezTo>
                  <a:pt x="3267467" y="610657"/>
                  <a:pt x="3251827" y="580326"/>
                  <a:pt x="3280528" y="623380"/>
                </a:cubicBezTo>
                <a:cubicBezTo>
                  <a:pt x="3289955" y="654803"/>
                  <a:pt x="3301295" y="685714"/>
                  <a:pt x="3308809" y="717648"/>
                </a:cubicBezTo>
                <a:cubicBezTo>
                  <a:pt x="3330868" y="811396"/>
                  <a:pt x="3300287" y="756711"/>
                  <a:pt x="3337089" y="811916"/>
                </a:cubicBezTo>
                <a:cubicBezTo>
                  <a:pt x="3350414" y="878542"/>
                  <a:pt x="3341448" y="843844"/>
                  <a:pt x="3365370" y="915611"/>
                </a:cubicBezTo>
                <a:lnTo>
                  <a:pt x="3374796" y="943891"/>
                </a:lnTo>
                <a:cubicBezTo>
                  <a:pt x="3404355" y="1239479"/>
                  <a:pt x="3400234" y="1120088"/>
                  <a:pt x="3384223" y="1528353"/>
                </a:cubicBezTo>
                <a:cubicBezTo>
                  <a:pt x="3382324" y="1576778"/>
                  <a:pt x="3377618" y="1608033"/>
                  <a:pt x="3365370" y="1650901"/>
                </a:cubicBezTo>
                <a:cubicBezTo>
                  <a:pt x="3362640" y="1660456"/>
                  <a:pt x="3362151" y="1671423"/>
                  <a:pt x="3355943" y="1679182"/>
                </a:cubicBezTo>
                <a:cubicBezTo>
                  <a:pt x="3348865" y="1688029"/>
                  <a:pt x="3337089" y="1691751"/>
                  <a:pt x="3327662" y="1698035"/>
                </a:cubicBezTo>
                <a:cubicBezTo>
                  <a:pt x="3306365" y="1761934"/>
                  <a:pt x="3336444" y="1685741"/>
                  <a:pt x="3280528" y="1764023"/>
                </a:cubicBezTo>
                <a:cubicBezTo>
                  <a:pt x="3239133" y="1821976"/>
                  <a:pt x="3311737" y="1765213"/>
                  <a:pt x="3242821" y="1811157"/>
                </a:cubicBezTo>
                <a:cubicBezTo>
                  <a:pt x="3224856" y="1838103"/>
                  <a:pt x="3195078" y="1886774"/>
                  <a:pt x="3167407" y="1895998"/>
                </a:cubicBezTo>
                <a:lnTo>
                  <a:pt x="3139126" y="1905425"/>
                </a:lnTo>
                <a:cubicBezTo>
                  <a:pt x="3123650" y="1951851"/>
                  <a:pt x="3140778" y="1919758"/>
                  <a:pt x="3101419" y="1952559"/>
                </a:cubicBezTo>
                <a:cubicBezTo>
                  <a:pt x="3091178" y="1961094"/>
                  <a:pt x="3084793" y="1974366"/>
                  <a:pt x="3073139" y="1980840"/>
                </a:cubicBezTo>
                <a:cubicBezTo>
                  <a:pt x="3055766" y="1990491"/>
                  <a:pt x="3033114" y="1988669"/>
                  <a:pt x="3016578" y="1999693"/>
                </a:cubicBezTo>
                <a:cubicBezTo>
                  <a:pt x="2980029" y="2024059"/>
                  <a:pt x="2999045" y="2014964"/>
                  <a:pt x="2960017" y="2027974"/>
                </a:cubicBezTo>
                <a:cubicBezTo>
                  <a:pt x="2913954" y="2074037"/>
                  <a:pt x="2951932" y="2042021"/>
                  <a:pt x="2894029" y="2075108"/>
                </a:cubicBezTo>
                <a:cubicBezTo>
                  <a:pt x="2884192" y="2080729"/>
                  <a:pt x="2876162" y="2089498"/>
                  <a:pt x="2865749" y="2093961"/>
                </a:cubicBezTo>
                <a:cubicBezTo>
                  <a:pt x="2853841" y="2099065"/>
                  <a:pt x="2840451" y="2099665"/>
                  <a:pt x="2828042" y="2103388"/>
                </a:cubicBezTo>
                <a:cubicBezTo>
                  <a:pt x="2809007" y="2109099"/>
                  <a:pt x="2790335" y="2115958"/>
                  <a:pt x="2771481" y="2122242"/>
                </a:cubicBezTo>
                <a:lnTo>
                  <a:pt x="2743200" y="2131668"/>
                </a:lnTo>
                <a:lnTo>
                  <a:pt x="2714920" y="2141095"/>
                </a:lnTo>
                <a:cubicBezTo>
                  <a:pt x="2702351" y="2150522"/>
                  <a:pt x="2690854" y="2161581"/>
                  <a:pt x="2677213" y="2169376"/>
                </a:cubicBezTo>
                <a:cubicBezTo>
                  <a:pt x="2668585" y="2174306"/>
                  <a:pt x="2657200" y="2173290"/>
                  <a:pt x="2648932" y="2178802"/>
                </a:cubicBezTo>
                <a:cubicBezTo>
                  <a:pt x="2637839" y="2186197"/>
                  <a:pt x="2631744" y="2199688"/>
                  <a:pt x="2620652" y="2207083"/>
                </a:cubicBezTo>
                <a:cubicBezTo>
                  <a:pt x="2612384" y="2212595"/>
                  <a:pt x="2601058" y="2211684"/>
                  <a:pt x="2592372" y="2216510"/>
                </a:cubicBezTo>
                <a:cubicBezTo>
                  <a:pt x="2572564" y="2227514"/>
                  <a:pt x="2554665" y="2241648"/>
                  <a:pt x="2535811" y="2254217"/>
                </a:cubicBezTo>
                <a:lnTo>
                  <a:pt x="2535811" y="2254217"/>
                </a:lnTo>
                <a:cubicBezTo>
                  <a:pt x="2511411" y="2278616"/>
                  <a:pt x="2484794" y="2308929"/>
                  <a:pt x="2450970" y="2320204"/>
                </a:cubicBezTo>
                <a:lnTo>
                  <a:pt x="2422689" y="2329631"/>
                </a:lnTo>
                <a:cubicBezTo>
                  <a:pt x="2410120" y="2339058"/>
                  <a:pt x="2396092" y="2346802"/>
                  <a:pt x="2384982" y="2357912"/>
                </a:cubicBezTo>
                <a:cubicBezTo>
                  <a:pt x="2376971" y="2365923"/>
                  <a:pt x="2373501" y="2377590"/>
                  <a:pt x="2366128" y="2386192"/>
                </a:cubicBezTo>
                <a:cubicBezTo>
                  <a:pt x="2335649" y="2421750"/>
                  <a:pt x="2333498" y="2420514"/>
                  <a:pt x="2300141" y="2442753"/>
                </a:cubicBezTo>
                <a:cubicBezTo>
                  <a:pt x="2265305" y="2495006"/>
                  <a:pt x="2301218" y="2453676"/>
                  <a:pt x="2253007" y="2480460"/>
                </a:cubicBezTo>
                <a:cubicBezTo>
                  <a:pt x="2233199" y="2491464"/>
                  <a:pt x="2215300" y="2505598"/>
                  <a:pt x="2196446" y="2518167"/>
                </a:cubicBezTo>
                <a:cubicBezTo>
                  <a:pt x="2187019" y="2524452"/>
                  <a:pt x="2178299" y="2531954"/>
                  <a:pt x="2168165" y="2537021"/>
                </a:cubicBezTo>
                <a:cubicBezTo>
                  <a:pt x="2120325" y="2560942"/>
                  <a:pt x="2142151" y="2548080"/>
                  <a:pt x="2102178" y="2574728"/>
                </a:cubicBezTo>
                <a:cubicBezTo>
                  <a:pt x="2095893" y="2584155"/>
                  <a:pt x="2092932" y="2597004"/>
                  <a:pt x="2083324" y="2603009"/>
                </a:cubicBezTo>
                <a:cubicBezTo>
                  <a:pt x="2066471" y="2613542"/>
                  <a:pt x="2045617" y="2615578"/>
                  <a:pt x="2026763" y="2621862"/>
                </a:cubicBezTo>
                <a:lnTo>
                  <a:pt x="1998483" y="2631289"/>
                </a:lnTo>
                <a:cubicBezTo>
                  <a:pt x="1989056" y="2634431"/>
                  <a:pt x="1980063" y="2639483"/>
                  <a:pt x="1970203" y="2640716"/>
                </a:cubicBezTo>
                <a:cubicBezTo>
                  <a:pt x="1945065" y="2643858"/>
                  <a:pt x="1919827" y="2646291"/>
                  <a:pt x="1894788" y="2650143"/>
                </a:cubicBezTo>
                <a:cubicBezTo>
                  <a:pt x="1878952" y="2652579"/>
                  <a:pt x="1863536" y="2657451"/>
                  <a:pt x="1847654" y="2659569"/>
                </a:cubicBezTo>
                <a:cubicBezTo>
                  <a:pt x="1816352" y="2663743"/>
                  <a:pt x="1784809" y="2665854"/>
                  <a:pt x="1753386" y="2668996"/>
                </a:cubicBezTo>
                <a:cubicBezTo>
                  <a:pt x="1743959" y="2675281"/>
                  <a:pt x="1735714" y="2683872"/>
                  <a:pt x="1725106" y="2687850"/>
                </a:cubicBezTo>
                <a:cubicBezTo>
                  <a:pt x="1710104" y="2693476"/>
                  <a:pt x="1693516" y="2693391"/>
                  <a:pt x="1677972" y="2697277"/>
                </a:cubicBezTo>
                <a:cubicBezTo>
                  <a:pt x="1668332" y="2699687"/>
                  <a:pt x="1659118" y="2703561"/>
                  <a:pt x="1649691" y="2706703"/>
                </a:cubicBezTo>
                <a:cubicBezTo>
                  <a:pt x="1640264" y="2712988"/>
                  <a:pt x="1632568" y="2723588"/>
                  <a:pt x="1621411" y="2725557"/>
                </a:cubicBezTo>
                <a:cubicBezTo>
                  <a:pt x="1510428" y="2745143"/>
                  <a:pt x="1316310" y="2728801"/>
                  <a:pt x="1225485" y="2725557"/>
                </a:cubicBezTo>
                <a:cubicBezTo>
                  <a:pt x="1216058" y="2722415"/>
                  <a:pt x="1204964" y="2722337"/>
                  <a:pt x="1197205" y="2716130"/>
                </a:cubicBezTo>
                <a:cubicBezTo>
                  <a:pt x="1188358" y="2709052"/>
                  <a:pt x="1186362" y="2695861"/>
                  <a:pt x="1178351" y="2687850"/>
                </a:cubicBezTo>
                <a:cubicBezTo>
                  <a:pt x="1170340" y="2679839"/>
                  <a:pt x="1159498" y="2675281"/>
                  <a:pt x="1150071" y="2668996"/>
                </a:cubicBezTo>
                <a:cubicBezTo>
                  <a:pt x="1071990" y="2551877"/>
                  <a:pt x="1152457" y="2669036"/>
                  <a:pt x="1074656" y="2565301"/>
                </a:cubicBezTo>
                <a:cubicBezTo>
                  <a:pt x="1067858" y="2556237"/>
                  <a:pt x="1063814" y="2545032"/>
                  <a:pt x="1055803" y="2537021"/>
                </a:cubicBezTo>
                <a:cubicBezTo>
                  <a:pt x="1047792" y="2529010"/>
                  <a:pt x="1036949" y="2524452"/>
                  <a:pt x="1027522" y="2518167"/>
                </a:cubicBezTo>
                <a:cubicBezTo>
                  <a:pt x="1018095" y="2505598"/>
                  <a:pt x="1006268" y="2494513"/>
                  <a:pt x="999242" y="2480460"/>
                </a:cubicBezTo>
                <a:cubicBezTo>
                  <a:pt x="990354" y="2462685"/>
                  <a:pt x="980388" y="2423899"/>
                  <a:pt x="980388" y="2423899"/>
                </a:cubicBezTo>
                <a:cubicBezTo>
                  <a:pt x="982480" y="2361144"/>
                  <a:pt x="984400" y="2141291"/>
                  <a:pt x="999242" y="2037400"/>
                </a:cubicBezTo>
                <a:cubicBezTo>
                  <a:pt x="1000647" y="2027563"/>
                  <a:pt x="1005939" y="2018674"/>
                  <a:pt x="1008669" y="2009120"/>
                </a:cubicBezTo>
                <a:cubicBezTo>
                  <a:pt x="1012228" y="1996663"/>
                  <a:pt x="1014953" y="1983982"/>
                  <a:pt x="1018095" y="1971413"/>
                </a:cubicBezTo>
                <a:cubicBezTo>
                  <a:pt x="1021237" y="1936848"/>
                  <a:pt x="1021490" y="1901897"/>
                  <a:pt x="1027522" y="1867718"/>
                </a:cubicBezTo>
                <a:cubicBezTo>
                  <a:pt x="1030976" y="1848147"/>
                  <a:pt x="1040091" y="1830011"/>
                  <a:pt x="1046376" y="1811157"/>
                </a:cubicBezTo>
                <a:lnTo>
                  <a:pt x="1055803" y="1782877"/>
                </a:lnTo>
                <a:cubicBezTo>
                  <a:pt x="1063877" y="1758655"/>
                  <a:pt x="1069923" y="1742919"/>
                  <a:pt x="1074656" y="1716889"/>
                </a:cubicBezTo>
                <a:cubicBezTo>
                  <a:pt x="1082175" y="1675537"/>
                  <a:pt x="1084397" y="1635349"/>
                  <a:pt x="1093510" y="1594341"/>
                </a:cubicBezTo>
                <a:cubicBezTo>
                  <a:pt x="1095666" y="1584641"/>
                  <a:pt x="1099795" y="1575487"/>
                  <a:pt x="1102937" y="1566060"/>
                </a:cubicBezTo>
                <a:cubicBezTo>
                  <a:pt x="1099795" y="1496930"/>
                  <a:pt x="1101442" y="1427415"/>
                  <a:pt x="1093510" y="1358670"/>
                </a:cubicBezTo>
                <a:cubicBezTo>
                  <a:pt x="1091899" y="1344710"/>
                  <a:pt x="1084593" y="1330900"/>
                  <a:pt x="1074656" y="1320963"/>
                </a:cubicBezTo>
                <a:cubicBezTo>
                  <a:pt x="1064719" y="1311026"/>
                  <a:pt x="1049518" y="1308394"/>
                  <a:pt x="1036949" y="1302110"/>
                </a:cubicBezTo>
                <a:cubicBezTo>
                  <a:pt x="1027522" y="1292683"/>
                  <a:pt x="1020244" y="1280443"/>
                  <a:pt x="1008669" y="1273829"/>
                </a:cubicBezTo>
                <a:cubicBezTo>
                  <a:pt x="997420" y="1267401"/>
                  <a:pt x="983828" y="1265916"/>
                  <a:pt x="970961" y="1264402"/>
                </a:cubicBezTo>
                <a:cubicBezTo>
                  <a:pt x="930272" y="1259615"/>
                  <a:pt x="889262" y="1258118"/>
                  <a:pt x="848413" y="1254976"/>
                </a:cubicBezTo>
                <a:cubicBezTo>
                  <a:pt x="639203" y="1220107"/>
                  <a:pt x="884247" y="1263971"/>
                  <a:pt x="763572" y="1236122"/>
                </a:cubicBezTo>
                <a:cubicBezTo>
                  <a:pt x="732348" y="1228916"/>
                  <a:pt x="699705" y="1227401"/>
                  <a:pt x="669304" y="1217268"/>
                </a:cubicBezTo>
                <a:cubicBezTo>
                  <a:pt x="659877" y="1214126"/>
                  <a:pt x="650952" y="1208239"/>
                  <a:pt x="641023" y="1207842"/>
                </a:cubicBezTo>
                <a:cubicBezTo>
                  <a:pt x="493421" y="1201938"/>
                  <a:pt x="345650" y="1201557"/>
                  <a:pt x="197963" y="1198415"/>
                </a:cubicBezTo>
                <a:cubicBezTo>
                  <a:pt x="188536" y="1192130"/>
                  <a:pt x="179816" y="1184628"/>
                  <a:pt x="169683" y="1179561"/>
                </a:cubicBezTo>
                <a:cubicBezTo>
                  <a:pt x="91613" y="1140524"/>
                  <a:pt x="194186" y="1205321"/>
                  <a:pt x="113122" y="1151281"/>
                </a:cubicBezTo>
                <a:cubicBezTo>
                  <a:pt x="69903" y="1086452"/>
                  <a:pt x="82581" y="1116216"/>
                  <a:pt x="65988" y="1066440"/>
                </a:cubicBezTo>
                <a:cubicBezTo>
                  <a:pt x="59704" y="991025"/>
                  <a:pt x="52402" y="915689"/>
                  <a:pt x="47135" y="840196"/>
                </a:cubicBezTo>
                <a:cubicBezTo>
                  <a:pt x="42974" y="780555"/>
                  <a:pt x="42293" y="720697"/>
                  <a:pt x="37708" y="661087"/>
                </a:cubicBezTo>
                <a:cubicBezTo>
                  <a:pt x="35502" y="632413"/>
                  <a:pt x="10209" y="487713"/>
                  <a:pt x="9427" y="481978"/>
                </a:cubicBezTo>
                <a:cubicBezTo>
                  <a:pt x="5160" y="450688"/>
                  <a:pt x="3142" y="419133"/>
                  <a:pt x="0" y="387710"/>
                </a:cubicBezTo>
                <a:cubicBezTo>
                  <a:pt x="3142" y="290300"/>
                  <a:pt x="3704" y="192772"/>
                  <a:pt x="9427" y="95479"/>
                </a:cubicBezTo>
                <a:cubicBezTo>
                  <a:pt x="10793" y="72252"/>
                  <a:pt x="23861" y="54692"/>
                  <a:pt x="47135" y="48345"/>
                </a:cubicBezTo>
                <a:cubicBezTo>
                  <a:pt x="71576" y="41679"/>
                  <a:pt x="97411" y="42060"/>
                  <a:pt x="122549" y="38918"/>
                </a:cubicBezTo>
                <a:cubicBezTo>
                  <a:pt x="194821" y="42060"/>
                  <a:pt x="267185" y="43533"/>
                  <a:pt x="339365" y="48345"/>
                </a:cubicBezTo>
                <a:cubicBezTo>
                  <a:pt x="359594" y="49694"/>
                  <a:pt x="439076" y="63392"/>
                  <a:pt x="461914" y="67198"/>
                </a:cubicBezTo>
                <a:cubicBezTo>
                  <a:pt x="691300" y="64056"/>
                  <a:pt x="920824" y="66341"/>
                  <a:pt x="1150071" y="57771"/>
                </a:cubicBezTo>
                <a:cubicBezTo>
                  <a:pt x="1257248" y="53764"/>
                  <a:pt x="1363495" y="35440"/>
                  <a:pt x="1470582" y="29491"/>
                </a:cubicBezTo>
                <a:lnTo>
                  <a:pt x="1640264" y="20064"/>
                </a:lnTo>
                <a:cubicBezTo>
                  <a:pt x="1746795" y="-15446"/>
                  <a:pt x="1678204" y="3739"/>
                  <a:pt x="1923069" y="20064"/>
                </a:cubicBezTo>
                <a:cubicBezTo>
                  <a:pt x="1932984" y="20725"/>
                  <a:pt x="1941473" y="28394"/>
                  <a:pt x="1951349" y="29491"/>
                </a:cubicBezTo>
                <a:cubicBezTo>
                  <a:pt x="1998299" y="34708"/>
                  <a:pt x="2045526" y="37780"/>
                  <a:pt x="2092751" y="38918"/>
                </a:cubicBezTo>
                <a:lnTo>
                  <a:pt x="2733774" y="48345"/>
                </a:lnTo>
                <a:cubicBezTo>
                  <a:pt x="2826353" y="71488"/>
                  <a:pt x="2906598" y="57771"/>
                  <a:pt x="2950590" y="67198"/>
                </a:cubicBezTo>
                <a:close/>
              </a:path>
            </a:pathLst>
          </a:custGeom>
          <a:noFill/>
          <a:ln>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5"/>
          <p:cNvSpPr/>
          <p:nvPr/>
        </p:nvSpPr>
        <p:spPr>
          <a:xfrm>
            <a:off x="7092280" y="1556792"/>
            <a:ext cx="1296144" cy="648072"/>
          </a:xfrm>
          <a:prstGeom prst="wedgeRectCallout">
            <a:avLst>
              <a:gd name="adj1" fmla="val -74653"/>
              <a:gd name="adj2" fmla="val 8141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4"/>
                </a:solidFill>
              </a:rPr>
              <a:t>Digital</a:t>
            </a:r>
            <a:endParaRPr lang="zh-CN" altLang="en-US" dirty="0">
              <a:solidFill>
                <a:schemeClr val="accent4"/>
              </a:solidFill>
            </a:endParaRPr>
          </a:p>
        </p:txBody>
      </p:sp>
      <p:sp>
        <p:nvSpPr>
          <p:cNvPr id="8" name="任意多边形 7"/>
          <p:cNvSpPr/>
          <p:nvPr/>
        </p:nvSpPr>
        <p:spPr>
          <a:xfrm>
            <a:off x="3214540" y="4694548"/>
            <a:ext cx="4403025" cy="2205873"/>
          </a:xfrm>
          <a:custGeom>
            <a:avLst/>
            <a:gdLst>
              <a:gd name="connsiteX0" fmla="*/ 4298623 w 4403025"/>
              <a:gd name="connsiteY0" fmla="*/ 169683 h 2205873"/>
              <a:gd name="connsiteX1" fmla="*/ 4326903 w 4403025"/>
              <a:gd name="connsiteY1" fmla="*/ 216817 h 2205873"/>
              <a:gd name="connsiteX2" fmla="*/ 4345757 w 4403025"/>
              <a:gd name="connsiteY2" fmla="*/ 245097 h 2205873"/>
              <a:gd name="connsiteX3" fmla="*/ 4374037 w 4403025"/>
              <a:gd name="connsiteY3" fmla="*/ 292231 h 2205873"/>
              <a:gd name="connsiteX4" fmla="*/ 4383464 w 4403025"/>
              <a:gd name="connsiteY4" fmla="*/ 348792 h 2205873"/>
              <a:gd name="connsiteX5" fmla="*/ 4402318 w 4403025"/>
              <a:gd name="connsiteY5" fmla="*/ 395926 h 2205873"/>
              <a:gd name="connsiteX6" fmla="*/ 4392891 w 4403025"/>
              <a:gd name="connsiteY6" fmla="*/ 970961 h 2205873"/>
              <a:gd name="connsiteX7" fmla="*/ 4374037 w 4403025"/>
              <a:gd name="connsiteY7" fmla="*/ 1055803 h 2205873"/>
              <a:gd name="connsiteX8" fmla="*/ 4355184 w 4403025"/>
              <a:gd name="connsiteY8" fmla="*/ 1131217 h 2205873"/>
              <a:gd name="connsiteX9" fmla="*/ 4336330 w 4403025"/>
              <a:gd name="connsiteY9" fmla="*/ 1168924 h 2205873"/>
              <a:gd name="connsiteX10" fmla="*/ 4308050 w 4403025"/>
              <a:gd name="connsiteY10" fmla="*/ 1244339 h 2205873"/>
              <a:gd name="connsiteX11" fmla="*/ 4270342 w 4403025"/>
              <a:gd name="connsiteY11" fmla="*/ 1319753 h 2205873"/>
              <a:gd name="connsiteX12" fmla="*/ 4251489 w 4403025"/>
              <a:gd name="connsiteY12" fmla="*/ 1366887 h 2205873"/>
              <a:gd name="connsiteX13" fmla="*/ 4242062 w 4403025"/>
              <a:gd name="connsiteY13" fmla="*/ 1395167 h 2205873"/>
              <a:gd name="connsiteX14" fmla="*/ 4204355 w 4403025"/>
              <a:gd name="connsiteY14" fmla="*/ 1480009 h 2205873"/>
              <a:gd name="connsiteX15" fmla="*/ 4185501 w 4403025"/>
              <a:gd name="connsiteY15" fmla="*/ 1508289 h 2205873"/>
              <a:gd name="connsiteX16" fmla="*/ 4157221 w 4403025"/>
              <a:gd name="connsiteY16" fmla="*/ 1574277 h 2205873"/>
              <a:gd name="connsiteX17" fmla="*/ 4119514 w 4403025"/>
              <a:gd name="connsiteY17" fmla="*/ 1621411 h 2205873"/>
              <a:gd name="connsiteX18" fmla="*/ 4015819 w 4403025"/>
              <a:gd name="connsiteY18" fmla="*/ 1762813 h 2205873"/>
              <a:gd name="connsiteX19" fmla="*/ 3978112 w 4403025"/>
              <a:gd name="connsiteY19" fmla="*/ 1791093 h 2205873"/>
              <a:gd name="connsiteX20" fmla="*/ 3949831 w 4403025"/>
              <a:gd name="connsiteY20" fmla="*/ 1819374 h 2205873"/>
              <a:gd name="connsiteX21" fmla="*/ 3864990 w 4403025"/>
              <a:gd name="connsiteY21" fmla="*/ 1875934 h 2205873"/>
              <a:gd name="connsiteX22" fmla="*/ 3780149 w 4403025"/>
              <a:gd name="connsiteY22" fmla="*/ 1932495 h 2205873"/>
              <a:gd name="connsiteX23" fmla="*/ 3695307 w 4403025"/>
              <a:gd name="connsiteY23" fmla="*/ 1998483 h 2205873"/>
              <a:gd name="connsiteX24" fmla="*/ 3657600 w 4403025"/>
              <a:gd name="connsiteY24" fmla="*/ 2017337 h 2205873"/>
              <a:gd name="connsiteX25" fmla="*/ 3601039 w 4403025"/>
              <a:gd name="connsiteY25" fmla="*/ 2036190 h 2205873"/>
              <a:gd name="connsiteX26" fmla="*/ 3487918 w 4403025"/>
              <a:gd name="connsiteY26" fmla="*/ 2073897 h 2205873"/>
              <a:gd name="connsiteX27" fmla="*/ 3450211 w 4403025"/>
              <a:gd name="connsiteY27" fmla="*/ 2083324 h 2205873"/>
              <a:gd name="connsiteX28" fmla="*/ 3318235 w 4403025"/>
              <a:gd name="connsiteY28" fmla="*/ 2092751 h 2205873"/>
              <a:gd name="connsiteX29" fmla="*/ 2639505 w 4403025"/>
              <a:gd name="connsiteY29" fmla="*/ 2121031 h 2205873"/>
              <a:gd name="connsiteX30" fmla="*/ 2601798 w 4403025"/>
              <a:gd name="connsiteY30" fmla="*/ 2130458 h 2205873"/>
              <a:gd name="connsiteX31" fmla="*/ 2507530 w 4403025"/>
              <a:gd name="connsiteY31" fmla="*/ 2139885 h 2205873"/>
              <a:gd name="connsiteX32" fmla="*/ 2356701 w 4403025"/>
              <a:gd name="connsiteY32" fmla="*/ 2168165 h 2205873"/>
              <a:gd name="connsiteX33" fmla="*/ 2290714 w 4403025"/>
              <a:gd name="connsiteY33" fmla="*/ 2196446 h 2205873"/>
              <a:gd name="connsiteX34" fmla="*/ 2234153 w 4403025"/>
              <a:gd name="connsiteY34" fmla="*/ 2205873 h 2205873"/>
              <a:gd name="connsiteX35" fmla="*/ 1640264 w 4403025"/>
              <a:gd name="connsiteY35" fmla="*/ 2196446 h 2205873"/>
              <a:gd name="connsiteX36" fmla="*/ 1611984 w 4403025"/>
              <a:gd name="connsiteY36" fmla="*/ 2187019 h 2205873"/>
              <a:gd name="connsiteX37" fmla="*/ 1545996 w 4403025"/>
              <a:gd name="connsiteY37" fmla="*/ 2177592 h 2205873"/>
              <a:gd name="connsiteX38" fmla="*/ 1489435 w 4403025"/>
              <a:gd name="connsiteY38" fmla="*/ 2158739 h 2205873"/>
              <a:gd name="connsiteX39" fmla="*/ 1451728 w 4403025"/>
              <a:gd name="connsiteY39" fmla="*/ 2139885 h 2205873"/>
              <a:gd name="connsiteX40" fmla="*/ 1357460 w 4403025"/>
              <a:gd name="connsiteY40" fmla="*/ 2130458 h 2205873"/>
              <a:gd name="connsiteX41" fmla="*/ 1244338 w 4403025"/>
              <a:gd name="connsiteY41" fmla="*/ 2102178 h 2205873"/>
              <a:gd name="connsiteX42" fmla="*/ 1112363 w 4403025"/>
              <a:gd name="connsiteY42" fmla="*/ 2092751 h 2205873"/>
              <a:gd name="connsiteX43" fmla="*/ 1065229 w 4403025"/>
              <a:gd name="connsiteY43" fmla="*/ 2083324 h 2205873"/>
              <a:gd name="connsiteX44" fmla="*/ 1018095 w 4403025"/>
              <a:gd name="connsiteY44" fmla="*/ 2064471 h 2205873"/>
              <a:gd name="connsiteX45" fmla="*/ 782425 w 4403025"/>
              <a:gd name="connsiteY45" fmla="*/ 2055044 h 2205873"/>
              <a:gd name="connsiteX46" fmla="*/ 461914 w 4403025"/>
              <a:gd name="connsiteY46" fmla="*/ 2036190 h 2205873"/>
              <a:gd name="connsiteX47" fmla="*/ 414780 w 4403025"/>
              <a:gd name="connsiteY47" fmla="*/ 2026763 h 2205873"/>
              <a:gd name="connsiteX48" fmla="*/ 320512 w 4403025"/>
              <a:gd name="connsiteY48" fmla="*/ 1998483 h 2205873"/>
              <a:gd name="connsiteX49" fmla="*/ 282804 w 4403025"/>
              <a:gd name="connsiteY49" fmla="*/ 1989056 h 2205873"/>
              <a:gd name="connsiteX50" fmla="*/ 226244 w 4403025"/>
              <a:gd name="connsiteY50" fmla="*/ 1932495 h 2205873"/>
              <a:gd name="connsiteX51" fmla="*/ 216817 w 4403025"/>
              <a:gd name="connsiteY51" fmla="*/ 1828800 h 2205873"/>
              <a:gd name="connsiteX52" fmla="*/ 207390 w 4403025"/>
              <a:gd name="connsiteY52" fmla="*/ 1791093 h 2205873"/>
              <a:gd name="connsiteX53" fmla="*/ 197963 w 4403025"/>
              <a:gd name="connsiteY53" fmla="*/ 1649691 h 2205873"/>
              <a:gd name="connsiteX54" fmla="*/ 179109 w 4403025"/>
              <a:gd name="connsiteY54" fmla="*/ 1611984 h 2205873"/>
              <a:gd name="connsiteX55" fmla="*/ 150829 w 4403025"/>
              <a:gd name="connsiteY55" fmla="*/ 1545996 h 2205873"/>
              <a:gd name="connsiteX56" fmla="*/ 94268 w 4403025"/>
              <a:gd name="connsiteY56" fmla="*/ 1451728 h 2205873"/>
              <a:gd name="connsiteX57" fmla="*/ 75415 w 4403025"/>
              <a:gd name="connsiteY57" fmla="*/ 1414021 h 2205873"/>
              <a:gd name="connsiteX58" fmla="*/ 37707 w 4403025"/>
              <a:gd name="connsiteY58" fmla="*/ 1310326 h 2205873"/>
              <a:gd name="connsiteX59" fmla="*/ 28281 w 4403025"/>
              <a:gd name="connsiteY59" fmla="*/ 1282046 h 2205873"/>
              <a:gd name="connsiteX60" fmla="*/ 9427 w 4403025"/>
              <a:gd name="connsiteY60" fmla="*/ 1187778 h 2205873"/>
              <a:gd name="connsiteX61" fmla="*/ 0 w 4403025"/>
              <a:gd name="connsiteY61" fmla="*/ 1150071 h 2205873"/>
              <a:gd name="connsiteX62" fmla="*/ 9427 w 4403025"/>
              <a:gd name="connsiteY62" fmla="*/ 829559 h 2205873"/>
              <a:gd name="connsiteX63" fmla="*/ 18854 w 4403025"/>
              <a:gd name="connsiteY63" fmla="*/ 707011 h 2205873"/>
              <a:gd name="connsiteX64" fmla="*/ 37707 w 4403025"/>
              <a:gd name="connsiteY64" fmla="*/ 678730 h 2205873"/>
              <a:gd name="connsiteX65" fmla="*/ 47134 w 4403025"/>
              <a:gd name="connsiteY65" fmla="*/ 650450 h 2205873"/>
              <a:gd name="connsiteX66" fmla="*/ 56561 w 4403025"/>
              <a:gd name="connsiteY66" fmla="*/ 329939 h 2205873"/>
              <a:gd name="connsiteX67" fmla="*/ 84841 w 4403025"/>
              <a:gd name="connsiteY67" fmla="*/ 292231 h 2205873"/>
              <a:gd name="connsiteX68" fmla="*/ 122549 w 4403025"/>
              <a:gd name="connsiteY68" fmla="*/ 282805 h 2205873"/>
              <a:gd name="connsiteX69" fmla="*/ 235670 w 4403025"/>
              <a:gd name="connsiteY69" fmla="*/ 273378 h 2205873"/>
              <a:gd name="connsiteX70" fmla="*/ 509048 w 4403025"/>
              <a:gd name="connsiteY70" fmla="*/ 263951 h 2205873"/>
              <a:gd name="connsiteX71" fmla="*/ 631596 w 4403025"/>
              <a:gd name="connsiteY71" fmla="*/ 245097 h 2205873"/>
              <a:gd name="connsiteX72" fmla="*/ 716437 w 4403025"/>
              <a:gd name="connsiteY72" fmla="*/ 226244 h 2205873"/>
              <a:gd name="connsiteX73" fmla="*/ 744718 w 4403025"/>
              <a:gd name="connsiteY73" fmla="*/ 216817 h 2205873"/>
              <a:gd name="connsiteX74" fmla="*/ 857839 w 4403025"/>
              <a:gd name="connsiteY74" fmla="*/ 207390 h 2205873"/>
              <a:gd name="connsiteX75" fmla="*/ 895547 w 4403025"/>
              <a:gd name="connsiteY75" fmla="*/ 188537 h 2205873"/>
              <a:gd name="connsiteX76" fmla="*/ 1027522 w 4403025"/>
              <a:gd name="connsiteY76" fmla="*/ 169683 h 2205873"/>
              <a:gd name="connsiteX77" fmla="*/ 1074656 w 4403025"/>
              <a:gd name="connsiteY77" fmla="*/ 160256 h 2205873"/>
              <a:gd name="connsiteX78" fmla="*/ 1131217 w 4403025"/>
              <a:gd name="connsiteY78" fmla="*/ 150829 h 2205873"/>
              <a:gd name="connsiteX79" fmla="*/ 1197204 w 4403025"/>
              <a:gd name="connsiteY79" fmla="*/ 131976 h 2205873"/>
              <a:gd name="connsiteX80" fmla="*/ 1319753 w 4403025"/>
              <a:gd name="connsiteY80" fmla="*/ 113122 h 2205873"/>
              <a:gd name="connsiteX81" fmla="*/ 1348033 w 4403025"/>
              <a:gd name="connsiteY81" fmla="*/ 103695 h 2205873"/>
              <a:gd name="connsiteX82" fmla="*/ 2488676 w 4403025"/>
              <a:gd name="connsiteY82" fmla="*/ 103695 h 2205873"/>
              <a:gd name="connsiteX83" fmla="*/ 2677213 w 4403025"/>
              <a:gd name="connsiteY83" fmla="*/ 84842 h 2205873"/>
              <a:gd name="connsiteX84" fmla="*/ 2752627 w 4403025"/>
              <a:gd name="connsiteY84" fmla="*/ 75415 h 2205873"/>
              <a:gd name="connsiteX85" fmla="*/ 2790334 w 4403025"/>
              <a:gd name="connsiteY85" fmla="*/ 65988 h 2205873"/>
              <a:gd name="connsiteX86" fmla="*/ 2884602 w 4403025"/>
              <a:gd name="connsiteY86" fmla="*/ 56561 h 2205873"/>
              <a:gd name="connsiteX87" fmla="*/ 3054285 w 4403025"/>
              <a:gd name="connsiteY87" fmla="*/ 37708 h 2205873"/>
              <a:gd name="connsiteX88" fmla="*/ 3233394 w 4403025"/>
              <a:gd name="connsiteY88" fmla="*/ 18854 h 2205873"/>
              <a:gd name="connsiteX89" fmla="*/ 3289955 w 4403025"/>
              <a:gd name="connsiteY89" fmla="*/ 9427 h 2205873"/>
              <a:gd name="connsiteX90" fmla="*/ 3412503 w 4403025"/>
              <a:gd name="connsiteY90" fmla="*/ 0 h 2205873"/>
              <a:gd name="connsiteX91" fmla="*/ 3996965 w 4403025"/>
              <a:gd name="connsiteY91" fmla="*/ 18854 h 2205873"/>
              <a:gd name="connsiteX92" fmla="*/ 4025246 w 4403025"/>
              <a:gd name="connsiteY92" fmla="*/ 28281 h 2205873"/>
              <a:gd name="connsiteX93" fmla="*/ 4110087 w 4403025"/>
              <a:gd name="connsiteY93" fmla="*/ 65988 h 2205873"/>
              <a:gd name="connsiteX94" fmla="*/ 4138367 w 4403025"/>
              <a:gd name="connsiteY94" fmla="*/ 75415 h 2205873"/>
              <a:gd name="connsiteX95" fmla="*/ 4232635 w 4403025"/>
              <a:gd name="connsiteY95" fmla="*/ 150829 h 2205873"/>
              <a:gd name="connsiteX96" fmla="*/ 4298623 w 4403025"/>
              <a:gd name="connsiteY96" fmla="*/ 169683 h 22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403025" h="2205873">
                <a:moveTo>
                  <a:pt x="4298623" y="169683"/>
                </a:moveTo>
                <a:cubicBezTo>
                  <a:pt x="4314334" y="180681"/>
                  <a:pt x="4317192" y="201280"/>
                  <a:pt x="4326903" y="216817"/>
                </a:cubicBezTo>
                <a:cubicBezTo>
                  <a:pt x="4332908" y="226424"/>
                  <a:pt x="4339752" y="235490"/>
                  <a:pt x="4345757" y="245097"/>
                </a:cubicBezTo>
                <a:cubicBezTo>
                  <a:pt x="4355468" y="260634"/>
                  <a:pt x="4364610" y="276520"/>
                  <a:pt x="4374037" y="292231"/>
                </a:cubicBezTo>
                <a:cubicBezTo>
                  <a:pt x="4377179" y="311085"/>
                  <a:pt x="4378435" y="330352"/>
                  <a:pt x="4383464" y="348792"/>
                </a:cubicBezTo>
                <a:cubicBezTo>
                  <a:pt x="4387916" y="365117"/>
                  <a:pt x="4402062" y="379006"/>
                  <a:pt x="4402318" y="395926"/>
                </a:cubicBezTo>
                <a:cubicBezTo>
                  <a:pt x="4405222" y="587608"/>
                  <a:pt x="4398611" y="779342"/>
                  <a:pt x="4392891" y="970961"/>
                </a:cubicBezTo>
                <a:cubicBezTo>
                  <a:pt x="4391361" y="1022219"/>
                  <a:pt x="4384554" y="1017242"/>
                  <a:pt x="4374037" y="1055803"/>
                </a:cubicBezTo>
                <a:cubicBezTo>
                  <a:pt x="4367219" y="1080802"/>
                  <a:pt x="4366772" y="1108041"/>
                  <a:pt x="4355184" y="1131217"/>
                </a:cubicBezTo>
                <a:cubicBezTo>
                  <a:pt x="4348899" y="1143786"/>
                  <a:pt x="4341866" y="1156008"/>
                  <a:pt x="4336330" y="1168924"/>
                </a:cubicBezTo>
                <a:cubicBezTo>
                  <a:pt x="4288917" y="1279554"/>
                  <a:pt x="4386168" y="1075084"/>
                  <a:pt x="4308050" y="1244339"/>
                </a:cubicBezTo>
                <a:cubicBezTo>
                  <a:pt x="4296272" y="1269857"/>
                  <a:pt x="4280780" y="1293658"/>
                  <a:pt x="4270342" y="1319753"/>
                </a:cubicBezTo>
                <a:cubicBezTo>
                  <a:pt x="4264058" y="1335464"/>
                  <a:pt x="4257431" y="1351043"/>
                  <a:pt x="4251489" y="1366887"/>
                </a:cubicBezTo>
                <a:cubicBezTo>
                  <a:pt x="4248000" y="1376191"/>
                  <a:pt x="4245551" y="1385863"/>
                  <a:pt x="4242062" y="1395167"/>
                </a:cubicBezTo>
                <a:cubicBezTo>
                  <a:pt x="4231046" y="1424542"/>
                  <a:pt x="4219932" y="1452749"/>
                  <a:pt x="4204355" y="1480009"/>
                </a:cubicBezTo>
                <a:cubicBezTo>
                  <a:pt x="4198734" y="1489846"/>
                  <a:pt x="4191786" y="1498862"/>
                  <a:pt x="4185501" y="1508289"/>
                </a:cubicBezTo>
                <a:cubicBezTo>
                  <a:pt x="4177122" y="1533426"/>
                  <a:pt x="4172752" y="1550981"/>
                  <a:pt x="4157221" y="1574277"/>
                </a:cubicBezTo>
                <a:cubicBezTo>
                  <a:pt x="4146060" y="1591018"/>
                  <a:pt x="4131348" y="1605139"/>
                  <a:pt x="4119514" y="1621411"/>
                </a:cubicBezTo>
                <a:cubicBezTo>
                  <a:pt x="4093733" y="1656860"/>
                  <a:pt x="4045437" y="1740600"/>
                  <a:pt x="4015819" y="1762813"/>
                </a:cubicBezTo>
                <a:cubicBezTo>
                  <a:pt x="4003250" y="1772240"/>
                  <a:pt x="3990041" y="1780868"/>
                  <a:pt x="3978112" y="1791093"/>
                </a:cubicBezTo>
                <a:cubicBezTo>
                  <a:pt x="3967990" y="1799769"/>
                  <a:pt x="3960354" y="1811189"/>
                  <a:pt x="3949831" y="1819374"/>
                </a:cubicBezTo>
                <a:cubicBezTo>
                  <a:pt x="3949826" y="1819378"/>
                  <a:pt x="3879133" y="1866505"/>
                  <a:pt x="3864990" y="1875934"/>
                </a:cubicBezTo>
                <a:lnTo>
                  <a:pt x="3780149" y="1932495"/>
                </a:lnTo>
                <a:cubicBezTo>
                  <a:pt x="3751868" y="1954491"/>
                  <a:pt x="3727352" y="1982460"/>
                  <a:pt x="3695307" y="1998483"/>
                </a:cubicBezTo>
                <a:cubicBezTo>
                  <a:pt x="3682738" y="2004768"/>
                  <a:pt x="3670648" y="2012118"/>
                  <a:pt x="3657600" y="2017337"/>
                </a:cubicBezTo>
                <a:cubicBezTo>
                  <a:pt x="3639148" y="2024718"/>
                  <a:pt x="3618814" y="2027302"/>
                  <a:pt x="3601039" y="2036190"/>
                </a:cubicBezTo>
                <a:cubicBezTo>
                  <a:pt x="3540155" y="2066633"/>
                  <a:pt x="3576967" y="2051635"/>
                  <a:pt x="3487918" y="2073897"/>
                </a:cubicBezTo>
                <a:cubicBezTo>
                  <a:pt x="3475349" y="2077039"/>
                  <a:pt x="3463134" y="2082401"/>
                  <a:pt x="3450211" y="2083324"/>
                </a:cubicBezTo>
                <a:lnTo>
                  <a:pt x="3318235" y="2092751"/>
                </a:lnTo>
                <a:cubicBezTo>
                  <a:pt x="3060692" y="2144261"/>
                  <a:pt x="3338035" y="2091516"/>
                  <a:pt x="2639505" y="2121031"/>
                </a:cubicBezTo>
                <a:cubicBezTo>
                  <a:pt x="2626561" y="2121578"/>
                  <a:pt x="2614624" y="2128626"/>
                  <a:pt x="2601798" y="2130458"/>
                </a:cubicBezTo>
                <a:cubicBezTo>
                  <a:pt x="2570536" y="2134924"/>
                  <a:pt x="2538953" y="2136743"/>
                  <a:pt x="2507530" y="2139885"/>
                </a:cubicBezTo>
                <a:cubicBezTo>
                  <a:pt x="2399479" y="2175903"/>
                  <a:pt x="2504957" y="2145357"/>
                  <a:pt x="2356701" y="2168165"/>
                </a:cubicBezTo>
                <a:cubicBezTo>
                  <a:pt x="2321109" y="2173641"/>
                  <a:pt x="2328796" y="2185021"/>
                  <a:pt x="2290714" y="2196446"/>
                </a:cubicBezTo>
                <a:cubicBezTo>
                  <a:pt x="2272406" y="2201938"/>
                  <a:pt x="2253007" y="2202731"/>
                  <a:pt x="2234153" y="2205873"/>
                </a:cubicBezTo>
                <a:lnTo>
                  <a:pt x="1640264" y="2196446"/>
                </a:lnTo>
                <a:cubicBezTo>
                  <a:pt x="1630332" y="2196145"/>
                  <a:pt x="1621728" y="2188968"/>
                  <a:pt x="1611984" y="2187019"/>
                </a:cubicBezTo>
                <a:cubicBezTo>
                  <a:pt x="1590196" y="2182661"/>
                  <a:pt x="1567992" y="2180734"/>
                  <a:pt x="1545996" y="2177592"/>
                </a:cubicBezTo>
                <a:cubicBezTo>
                  <a:pt x="1527142" y="2171308"/>
                  <a:pt x="1507210" y="2167627"/>
                  <a:pt x="1489435" y="2158739"/>
                </a:cubicBezTo>
                <a:cubicBezTo>
                  <a:pt x="1476866" y="2152454"/>
                  <a:pt x="1465469" y="2142830"/>
                  <a:pt x="1451728" y="2139885"/>
                </a:cubicBezTo>
                <a:cubicBezTo>
                  <a:pt x="1420850" y="2133268"/>
                  <a:pt x="1388883" y="2133600"/>
                  <a:pt x="1357460" y="2130458"/>
                </a:cubicBezTo>
                <a:cubicBezTo>
                  <a:pt x="1316364" y="2116759"/>
                  <a:pt x="1296117" y="2108932"/>
                  <a:pt x="1244338" y="2102178"/>
                </a:cubicBezTo>
                <a:cubicBezTo>
                  <a:pt x="1200605" y="2096474"/>
                  <a:pt x="1156355" y="2095893"/>
                  <a:pt x="1112363" y="2092751"/>
                </a:cubicBezTo>
                <a:cubicBezTo>
                  <a:pt x="1096652" y="2089609"/>
                  <a:pt x="1080576" y="2087928"/>
                  <a:pt x="1065229" y="2083324"/>
                </a:cubicBezTo>
                <a:cubicBezTo>
                  <a:pt x="1049021" y="2078462"/>
                  <a:pt x="1034933" y="2066155"/>
                  <a:pt x="1018095" y="2064471"/>
                </a:cubicBezTo>
                <a:cubicBezTo>
                  <a:pt x="939866" y="2056648"/>
                  <a:pt x="860982" y="2058186"/>
                  <a:pt x="782425" y="2055044"/>
                </a:cubicBezTo>
                <a:cubicBezTo>
                  <a:pt x="659102" y="2013935"/>
                  <a:pt x="789419" y="2054385"/>
                  <a:pt x="461914" y="2036190"/>
                </a:cubicBezTo>
                <a:cubicBezTo>
                  <a:pt x="445916" y="2035301"/>
                  <a:pt x="430421" y="2030239"/>
                  <a:pt x="414780" y="2026763"/>
                </a:cubicBezTo>
                <a:cubicBezTo>
                  <a:pt x="280091" y="1996833"/>
                  <a:pt x="508548" y="2045492"/>
                  <a:pt x="320512" y="1998483"/>
                </a:cubicBezTo>
                <a:lnTo>
                  <a:pt x="282804" y="1989056"/>
                </a:lnTo>
                <a:cubicBezTo>
                  <a:pt x="261276" y="1974704"/>
                  <a:pt x="233829" y="1960939"/>
                  <a:pt x="226244" y="1932495"/>
                </a:cubicBezTo>
                <a:cubicBezTo>
                  <a:pt x="217301" y="1898959"/>
                  <a:pt x="221404" y="1863203"/>
                  <a:pt x="216817" y="1828800"/>
                </a:cubicBezTo>
                <a:cubicBezTo>
                  <a:pt x="215105" y="1815958"/>
                  <a:pt x="210532" y="1803662"/>
                  <a:pt x="207390" y="1791093"/>
                </a:cubicBezTo>
                <a:cubicBezTo>
                  <a:pt x="204248" y="1743959"/>
                  <a:pt x="205331" y="1696352"/>
                  <a:pt x="197963" y="1649691"/>
                </a:cubicBezTo>
                <a:cubicBezTo>
                  <a:pt x="195771" y="1635810"/>
                  <a:pt x="184645" y="1624900"/>
                  <a:pt x="179109" y="1611984"/>
                </a:cubicBezTo>
                <a:cubicBezTo>
                  <a:pt x="156444" y="1559098"/>
                  <a:pt x="186566" y="1608536"/>
                  <a:pt x="150829" y="1545996"/>
                </a:cubicBezTo>
                <a:cubicBezTo>
                  <a:pt x="132648" y="1514179"/>
                  <a:pt x="110656" y="1484504"/>
                  <a:pt x="94268" y="1451728"/>
                </a:cubicBezTo>
                <a:cubicBezTo>
                  <a:pt x="87984" y="1439159"/>
                  <a:pt x="79859" y="1427352"/>
                  <a:pt x="75415" y="1414021"/>
                </a:cubicBezTo>
                <a:cubicBezTo>
                  <a:pt x="39413" y="1306016"/>
                  <a:pt x="77231" y="1369611"/>
                  <a:pt x="37707" y="1310326"/>
                </a:cubicBezTo>
                <a:cubicBezTo>
                  <a:pt x="34565" y="1300899"/>
                  <a:pt x="30515" y="1291728"/>
                  <a:pt x="28281" y="1282046"/>
                </a:cubicBezTo>
                <a:cubicBezTo>
                  <a:pt x="21075" y="1250822"/>
                  <a:pt x="16142" y="1219112"/>
                  <a:pt x="9427" y="1187778"/>
                </a:cubicBezTo>
                <a:cubicBezTo>
                  <a:pt x="6712" y="1175110"/>
                  <a:pt x="3142" y="1162640"/>
                  <a:pt x="0" y="1150071"/>
                </a:cubicBezTo>
                <a:cubicBezTo>
                  <a:pt x="3142" y="1043234"/>
                  <a:pt x="4883" y="936346"/>
                  <a:pt x="9427" y="829559"/>
                </a:cubicBezTo>
                <a:cubicBezTo>
                  <a:pt x="11169" y="788626"/>
                  <a:pt x="11304" y="747279"/>
                  <a:pt x="18854" y="707011"/>
                </a:cubicBezTo>
                <a:cubicBezTo>
                  <a:pt x="20942" y="695875"/>
                  <a:pt x="32640" y="688864"/>
                  <a:pt x="37707" y="678730"/>
                </a:cubicBezTo>
                <a:cubicBezTo>
                  <a:pt x="42151" y="669842"/>
                  <a:pt x="43992" y="659877"/>
                  <a:pt x="47134" y="650450"/>
                </a:cubicBezTo>
                <a:cubicBezTo>
                  <a:pt x="50276" y="543613"/>
                  <a:pt x="45372" y="436235"/>
                  <a:pt x="56561" y="329939"/>
                </a:cubicBezTo>
                <a:cubicBezTo>
                  <a:pt x="58206" y="314314"/>
                  <a:pt x="72056" y="301363"/>
                  <a:pt x="84841" y="292231"/>
                </a:cubicBezTo>
                <a:cubicBezTo>
                  <a:pt x="95384" y="284700"/>
                  <a:pt x="109693" y="284412"/>
                  <a:pt x="122549" y="282805"/>
                </a:cubicBezTo>
                <a:cubicBezTo>
                  <a:pt x="160095" y="278112"/>
                  <a:pt x="197877" y="275222"/>
                  <a:pt x="235670" y="273378"/>
                </a:cubicBezTo>
                <a:cubicBezTo>
                  <a:pt x="326742" y="268935"/>
                  <a:pt x="417922" y="267093"/>
                  <a:pt x="509048" y="263951"/>
                </a:cubicBezTo>
                <a:cubicBezTo>
                  <a:pt x="572747" y="242717"/>
                  <a:pt x="510086" y="261298"/>
                  <a:pt x="631596" y="245097"/>
                </a:cubicBezTo>
                <a:cubicBezTo>
                  <a:pt x="649829" y="242666"/>
                  <a:pt x="696829" y="231846"/>
                  <a:pt x="716437" y="226244"/>
                </a:cubicBezTo>
                <a:cubicBezTo>
                  <a:pt x="725992" y="223514"/>
                  <a:pt x="734868" y="218130"/>
                  <a:pt x="744718" y="216817"/>
                </a:cubicBezTo>
                <a:cubicBezTo>
                  <a:pt x="782224" y="211816"/>
                  <a:pt x="820132" y="210532"/>
                  <a:pt x="857839" y="207390"/>
                </a:cubicBezTo>
                <a:cubicBezTo>
                  <a:pt x="870408" y="201106"/>
                  <a:pt x="882630" y="194073"/>
                  <a:pt x="895547" y="188537"/>
                </a:cubicBezTo>
                <a:cubicBezTo>
                  <a:pt x="939493" y="169703"/>
                  <a:pt x="974219" y="174529"/>
                  <a:pt x="1027522" y="169683"/>
                </a:cubicBezTo>
                <a:lnTo>
                  <a:pt x="1074656" y="160256"/>
                </a:lnTo>
                <a:cubicBezTo>
                  <a:pt x="1093461" y="156837"/>
                  <a:pt x="1112593" y="155127"/>
                  <a:pt x="1131217" y="150829"/>
                </a:cubicBezTo>
                <a:cubicBezTo>
                  <a:pt x="1153507" y="145685"/>
                  <a:pt x="1174914" y="137120"/>
                  <a:pt x="1197204" y="131976"/>
                </a:cubicBezTo>
                <a:cubicBezTo>
                  <a:pt x="1218460" y="127071"/>
                  <a:pt x="1301362" y="115749"/>
                  <a:pt x="1319753" y="113122"/>
                </a:cubicBezTo>
                <a:cubicBezTo>
                  <a:pt x="1329180" y="109980"/>
                  <a:pt x="1338096" y="103695"/>
                  <a:pt x="1348033" y="103695"/>
                </a:cubicBezTo>
                <a:cubicBezTo>
                  <a:pt x="2738710" y="103695"/>
                  <a:pt x="1444045" y="125459"/>
                  <a:pt x="2488676" y="103695"/>
                </a:cubicBezTo>
                <a:cubicBezTo>
                  <a:pt x="2551522" y="97411"/>
                  <a:pt x="2614542" y="92676"/>
                  <a:pt x="2677213" y="84842"/>
                </a:cubicBezTo>
                <a:cubicBezTo>
                  <a:pt x="2702351" y="81700"/>
                  <a:pt x="2727638" y="79580"/>
                  <a:pt x="2752627" y="75415"/>
                </a:cubicBezTo>
                <a:cubicBezTo>
                  <a:pt x="2765407" y="73285"/>
                  <a:pt x="2777508" y="67820"/>
                  <a:pt x="2790334" y="65988"/>
                </a:cubicBezTo>
                <a:cubicBezTo>
                  <a:pt x="2821596" y="61522"/>
                  <a:pt x="2853202" y="59925"/>
                  <a:pt x="2884602" y="56561"/>
                </a:cubicBezTo>
                <a:lnTo>
                  <a:pt x="3054285" y="37708"/>
                </a:lnTo>
                <a:cubicBezTo>
                  <a:pt x="3145634" y="14870"/>
                  <a:pt x="3050574" y="36266"/>
                  <a:pt x="3233394" y="18854"/>
                </a:cubicBezTo>
                <a:cubicBezTo>
                  <a:pt x="3252422" y="17042"/>
                  <a:pt x="3270946" y="11428"/>
                  <a:pt x="3289955" y="9427"/>
                </a:cubicBezTo>
                <a:cubicBezTo>
                  <a:pt x="3330700" y="5138"/>
                  <a:pt x="3371654" y="3142"/>
                  <a:pt x="3412503" y="0"/>
                </a:cubicBezTo>
                <a:lnTo>
                  <a:pt x="3996965" y="18854"/>
                </a:lnTo>
                <a:cubicBezTo>
                  <a:pt x="4006891" y="19312"/>
                  <a:pt x="4015942" y="24792"/>
                  <a:pt x="4025246" y="28281"/>
                </a:cubicBezTo>
                <a:cubicBezTo>
                  <a:pt x="4142166" y="72125"/>
                  <a:pt x="4010126" y="23146"/>
                  <a:pt x="4110087" y="65988"/>
                </a:cubicBezTo>
                <a:cubicBezTo>
                  <a:pt x="4119220" y="69902"/>
                  <a:pt x="4128940" y="72273"/>
                  <a:pt x="4138367" y="75415"/>
                </a:cubicBezTo>
                <a:cubicBezTo>
                  <a:pt x="4185401" y="122449"/>
                  <a:pt x="4181338" y="130310"/>
                  <a:pt x="4232635" y="150829"/>
                </a:cubicBezTo>
                <a:cubicBezTo>
                  <a:pt x="4251087" y="158210"/>
                  <a:pt x="4282912" y="158685"/>
                  <a:pt x="4298623" y="169683"/>
                </a:cubicBez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标注 8"/>
          <p:cNvSpPr/>
          <p:nvPr/>
        </p:nvSpPr>
        <p:spPr>
          <a:xfrm>
            <a:off x="7629527" y="3870936"/>
            <a:ext cx="1296144" cy="648072"/>
          </a:xfrm>
          <a:prstGeom prst="wedgeRectCallout">
            <a:avLst>
              <a:gd name="adj1" fmla="val -74653"/>
              <a:gd name="adj2" fmla="val 8141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4"/>
                </a:solidFill>
              </a:rPr>
              <a:t>Analog</a:t>
            </a:r>
            <a:endParaRPr lang="zh-CN" altLang="en-US" dirty="0">
              <a:solidFill>
                <a:schemeClr val="accent4"/>
              </a:solidFill>
            </a:endParaRPr>
          </a:p>
        </p:txBody>
      </p:sp>
    </p:spTree>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1146" y="1159344"/>
            <a:ext cx="8501708" cy="1128579"/>
          </a:xfrm>
          <a:prstGeom prst="rect">
            <a:avLst/>
          </a:prstGeom>
        </p:spPr>
        <p:txBody>
          <a:bodyPr wrap="square">
            <a:spAutoFit/>
          </a:bodyPr>
          <a:lstStyle/>
          <a:p>
            <a:pPr algn="just">
              <a:lnSpc>
                <a:spcPct val="150000"/>
              </a:lnSpc>
            </a:pPr>
            <a:r>
              <a:rPr lang="zh-CN" altLang="en-US" sz="2400" b="1" dirty="0">
                <a:solidFill>
                  <a:srgbClr val="FF0000"/>
                </a:solidFill>
                <a:sym typeface="+mn-ea"/>
              </a:rPr>
              <a:t>电流</a:t>
            </a:r>
            <a:r>
              <a:rPr lang="en-US" altLang="zh-CN" sz="2400" b="1" dirty="0">
                <a:solidFill>
                  <a:srgbClr val="FF0000"/>
                </a:solidFill>
                <a:sym typeface="+mn-ea"/>
              </a:rPr>
              <a:t>—</a:t>
            </a:r>
            <a:r>
              <a:rPr lang="zh-CN" altLang="en-US" sz="2400" b="1" dirty="0">
                <a:solidFill>
                  <a:srgbClr val="FF0000"/>
                </a:solidFill>
                <a:sym typeface="+mn-ea"/>
              </a:rPr>
              <a:t>电压和电压</a:t>
            </a:r>
            <a:r>
              <a:rPr lang="en-US" altLang="zh-CN" sz="2400" b="1" dirty="0">
                <a:solidFill>
                  <a:srgbClr val="FF0000"/>
                </a:solidFill>
                <a:sym typeface="+mn-ea"/>
              </a:rPr>
              <a:t>—</a:t>
            </a:r>
            <a:r>
              <a:rPr lang="zh-CN" altLang="en-US" sz="2400" b="1" dirty="0">
                <a:solidFill>
                  <a:srgbClr val="FF0000"/>
                </a:solidFill>
                <a:sym typeface="+mn-ea"/>
              </a:rPr>
              <a:t>电流转换器</a:t>
            </a:r>
            <a:r>
              <a:rPr lang="zh-CN" altLang="en-US" sz="2400" b="1" dirty="0">
                <a:solidFill>
                  <a:srgbClr val="FF0000"/>
                </a:solidFill>
                <a:latin typeface="+mn-lt"/>
                <a:ea typeface="+mn-ea"/>
                <a:sym typeface="+mn-ea"/>
              </a:rPr>
              <a:t>：</a:t>
            </a:r>
            <a:r>
              <a:rPr lang="zh-CN" altLang="en-US" sz="2400" b="1" dirty="0">
                <a:sym typeface="+mn-ea"/>
              </a:rPr>
              <a:t>测试仪一般也不能直接将交流电流施加给</a:t>
            </a:r>
            <a:r>
              <a:rPr lang="en-US" altLang="zh-CN" sz="2400" b="1" dirty="0">
                <a:sym typeface="+mn-ea"/>
              </a:rPr>
              <a:t>DUT</a:t>
            </a:r>
            <a:r>
              <a:rPr lang="zh-CN" altLang="en-US" sz="2400" b="1" dirty="0">
                <a:sym typeface="+mn-ea"/>
              </a:rPr>
              <a:t>，可以采用跨导放大器电路来实现这个转换</a:t>
            </a:r>
            <a:endParaRPr lang="en-US" altLang="zh-CN" sz="2400" b="1" dirty="0"/>
          </a:p>
        </p:txBody>
      </p:sp>
      <p:sp>
        <p:nvSpPr>
          <p:cNvPr id="2" name="矩形 1"/>
          <p:cNvSpPr/>
          <p:nvPr/>
        </p:nvSpPr>
        <p:spPr>
          <a:xfrm>
            <a:off x="3059832" y="5985692"/>
            <a:ext cx="2281394" cy="400110"/>
          </a:xfrm>
          <a:prstGeom prst="rect">
            <a:avLst/>
          </a:prstGeom>
        </p:spPr>
        <p:txBody>
          <a:bodyPr wrap="none">
            <a:spAutoFit/>
          </a:bodyPr>
          <a:lstStyle/>
          <a:p>
            <a:pPr algn="l"/>
            <a:r>
              <a:rPr lang="en-US" altLang="zh-CN" sz="2000" b="1" dirty="0">
                <a:latin typeface="Calibri" panose="020F0502020204030204"/>
                <a:cs typeface="Times New Roman" panose="02020603050405020304" pitchFamily="18" charset="0"/>
                <a:sym typeface="+mn-ea"/>
              </a:rPr>
              <a:t> </a:t>
            </a:r>
            <a:r>
              <a:rPr lang="zh-CN" altLang="zh-CN" sz="2000" b="1" dirty="0">
                <a:latin typeface="Calibri" panose="020F0502020204030204"/>
                <a:cs typeface="Times New Roman" panose="02020603050405020304" pitchFamily="18" charset="0"/>
                <a:sym typeface="+mn-ea"/>
              </a:rPr>
              <a:t>电压</a:t>
            </a:r>
            <a:r>
              <a:rPr lang="en-US" altLang="zh-CN" sz="2000" b="1" dirty="0">
                <a:latin typeface="Calibri" panose="020F0502020204030204"/>
                <a:cs typeface="Times New Roman" panose="02020603050405020304" pitchFamily="18" charset="0"/>
                <a:sym typeface="+mn-ea"/>
              </a:rPr>
              <a:t>—</a:t>
            </a:r>
            <a:r>
              <a:rPr lang="zh-CN" altLang="zh-CN" sz="2000" b="1" dirty="0">
                <a:latin typeface="Calibri" panose="020F0502020204030204"/>
                <a:cs typeface="Times New Roman" panose="02020603050405020304" pitchFamily="18" charset="0"/>
                <a:sym typeface="+mn-ea"/>
              </a:rPr>
              <a:t>电流转换器</a:t>
            </a:r>
            <a:endParaRPr lang="zh-CN" altLang="en-US"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2684759"/>
            <a:ext cx="6359785" cy="2924274"/>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628800"/>
            <a:ext cx="8501708" cy="4532972"/>
          </a:xfrm>
          <a:prstGeom prst="rect">
            <a:avLst/>
          </a:prstGeom>
        </p:spPr>
        <p:txBody>
          <a:bodyPr wrap="square">
            <a:spAutoFit/>
          </a:bodyPr>
          <a:lstStyle/>
          <a:p>
            <a:pPr algn="just">
              <a:lnSpc>
                <a:spcPct val="150000"/>
              </a:lnSpc>
              <a:buClr>
                <a:srgbClr val="7030A0"/>
              </a:buClr>
            </a:pPr>
            <a:r>
              <a:rPr lang="zh-CN" altLang="en-US" sz="2800" b="1" dirty="0">
                <a:solidFill>
                  <a:srgbClr val="FF0000"/>
                </a:solidFill>
                <a:latin typeface="+mn-lt"/>
                <a:ea typeface="+mn-ea"/>
                <a:sym typeface="+mn-ea"/>
              </a:rPr>
              <a:t>电源纹波电路：</a:t>
            </a:r>
            <a:endParaRPr lang="zh-CN" altLang="en-US" sz="2800" b="1" dirty="0">
              <a:latin typeface="+mn-lt"/>
              <a:ea typeface="+mn-ea"/>
              <a:sym typeface="+mn-ea"/>
            </a:endParaRPr>
          </a:p>
          <a:p>
            <a:pPr marL="457200" indent="-457200" algn="just">
              <a:lnSpc>
                <a:spcPct val="150000"/>
              </a:lnSpc>
              <a:buClr>
                <a:srgbClr val="7030A0"/>
              </a:buClr>
              <a:buFont typeface="Wingdings" panose="05000000000000000000" pitchFamily="2" charset="2"/>
              <a:buChar char="u"/>
            </a:pPr>
            <a:r>
              <a:rPr lang="zh-CN" altLang="en-US" sz="2800" b="1" dirty="0">
                <a:sym typeface="+mn-ea"/>
              </a:rPr>
              <a:t>出于某些原因，混合信号测试仪不包括与电源纹波电路（</a:t>
            </a:r>
            <a:r>
              <a:rPr lang="en-US" altLang="zh-CN" sz="2800" b="1" dirty="0">
                <a:sym typeface="+mn-ea"/>
              </a:rPr>
              <a:t>PSRR</a:t>
            </a:r>
            <a:r>
              <a:rPr lang="zh-CN" altLang="en-US" sz="2800" b="1" dirty="0">
                <a:sym typeface="+mn-ea"/>
              </a:rPr>
              <a:t>）测试兼容的简单编程纹波源。</a:t>
            </a:r>
          </a:p>
          <a:p>
            <a:pPr marL="457200" indent="-457200" algn="just">
              <a:lnSpc>
                <a:spcPct val="150000"/>
              </a:lnSpc>
              <a:buClr>
                <a:srgbClr val="7030A0"/>
              </a:buClr>
              <a:buFont typeface="Wingdings" panose="05000000000000000000" pitchFamily="2" charset="2"/>
              <a:buChar char="u"/>
            </a:pPr>
            <a:r>
              <a:rPr lang="en-US" altLang="zh-CN" sz="2800" b="1" dirty="0">
                <a:sym typeface="+mn-ea"/>
              </a:rPr>
              <a:t>PSRR</a:t>
            </a:r>
            <a:r>
              <a:rPr lang="zh-CN" altLang="en-US" sz="2800" b="1" dirty="0">
                <a:sym typeface="+mn-ea"/>
              </a:rPr>
              <a:t>测试要求我们在一个或多个</a:t>
            </a:r>
            <a:r>
              <a:rPr lang="en-US" altLang="zh-CN" sz="2800" b="1" dirty="0">
                <a:sym typeface="+mn-ea"/>
              </a:rPr>
              <a:t>DUT</a:t>
            </a:r>
            <a:r>
              <a:rPr lang="zh-CN" altLang="en-US" sz="2800" b="1" dirty="0">
                <a:sym typeface="+mn-ea"/>
              </a:rPr>
              <a:t>电源电压上加一个正弦或多频信号。</a:t>
            </a:r>
          </a:p>
          <a:p>
            <a:pPr marL="457200" indent="-457200" algn="just">
              <a:lnSpc>
                <a:spcPct val="150000"/>
              </a:lnSpc>
              <a:buClr>
                <a:srgbClr val="7030A0"/>
              </a:buClr>
              <a:buFont typeface="Wingdings" panose="05000000000000000000" pitchFamily="2" charset="2"/>
              <a:buChar char="u"/>
            </a:pPr>
            <a:r>
              <a:rPr lang="zh-CN" altLang="en-US" sz="2800" b="1" dirty="0">
                <a:sym typeface="+mn-ea"/>
              </a:rPr>
              <a:t>最简单的纹波注入方法是利用可编程</a:t>
            </a:r>
            <a:r>
              <a:rPr lang="en-US" altLang="zh-CN" sz="2800" b="1" dirty="0">
                <a:sym typeface="+mn-ea"/>
              </a:rPr>
              <a:t>DUT</a:t>
            </a:r>
            <a:r>
              <a:rPr lang="zh-CN" altLang="en-US" sz="2800" b="1" dirty="0">
                <a:sym typeface="+mn-ea"/>
              </a:rPr>
              <a:t>电源的开尔文读出线使它输出端产生纹波。</a:t>
            </a:r>
            <a:endParaRPr lang="en-US" altLang="zh-CN" sz="2400" b="1" dirty="0"/>
          </a:p>
        </p:txBody>
      </p:sp>
      <p:sp>
        <p:nvSpPr>
          <p:cNvPr id="4"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9552" y="1067537"/>
            <a:ext cx="8501708" cy="521970"/>
          </a:xfrm>
          <a:prstGeom prst="rect">
            <a:avLst/>
          </a:prstGeom>
        </p:spPr>
        <p:txBody>
          <a:bodyPr wrap="square">
            <a:spAutoFit/>
          </a:bodyPr>
          <a:lstStyle/>
          <a:p>
            <a:pPr algn="just"/>
            <a:r>
              <a:rPr lang="zh-CN" altLang="en-US" sz="2800" b="1" dirty="0">
                <a:solidFill>
                  <a:srgbClr val="FF0000"/>
                </a:solidFill>
                <a:latin typeface="+mn-lt"/>
                <a:ea typeface="+mn-ea"/>
                <a:sym typeface="+mn-ea"/>
              </a:rPr>
              <a:t>电源纹波电路</a:t>
            </a:r>
            <a:endParaRPr lang="en-US" altLang="zh-CN" sz="2800" b="1" dirty="0">
              <a:solidFill>
                <a:srgbClr val="083CB0"/>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075412214"/>
              </p:ext>
            </p:extLst>
          </p:nvPr>
        </p:nvGraphicFramePr>
        <p:xfrm>
          <a:off x="3209230" y="5458123"/>
          <a:ext cx="3162351" cy="1224136"/>
        </p:xfrm>
        <a:graphic>
          <a:graphicData uri="http://schemas.openxmlformats.org/presentationml/2006/ole">
            <mc:AlternateContent xmlns:mc="http://schemas.openxmlformats.org/markup-compatibility/2006">
              <mc:Choice xmlns:v="urn:schemas-microsoft-com:vml" Requires="v">
                <p:oleObj spid="_x0000_s127035" name="Equation" r:id="rId4" imgW="1167765" imgH="431800" progId="Equation.DSMT4">
                  <p:embed/>
                </p:oleObj>
              </mc:Choice>
              <mc:Fallback>
                <p:oleObj name="Equation" r:id="rId4" imgW="1167765" imgH="4318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230" y="5458123"/>
                        <a:ext cx="3162351" cy="1224136"/>
                      </a:xfrm>
                      <a:prstGeom prst="rect">
                        <a:avLst/>
                      </a:prstGeom>
                      <a:noFill/>
                    </p:spPr>
                  </p:pic>
                </p:oleObj>
              </mc:Fallback>
            </mc:AlternateContent>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0865" y="2348880"/>
            <a:ext cx="7318311" cy="2952328"/>
          </a:xfrm>
          <a:prstGeom prst="rect">
            <a:avLst/>
          </a:prstGeom>
        </p:spPr>
      </p:pic>
      <p:sp>
        <p:nvSpPr>
          <p:cNvPr id="4" name="矩形 3"/>
          <p:cNvSpPr/>
          <p:nvPr/>
        </p:nvSpPr>
        <p:spPr>
          <a:xfrm>
            <a:off x="827946" y="1769555"/>
            <a:ext cx="5344733" cy="461665"/>
          </a:xfrm>
          <a:prstGeom prst="rect">
            <a:avLst/>
          </a:prstGeom>
        </p:spPr>
        <p:txBody>
          <a:bodyPr wrap="none">
            <a:spAutoFit/>
          </a:bodyPr>
          <a:lstStyle/>
          <a:p>
            <a:r>
              <a:rPr lang="zh-CN" altLang="en-US" sz="2400" b="1" dirty="0"/>
              <a:t>Kelvin sense ripple injection circuit</a:t>
            </a:r>
          </a:p>
        </p:txBody>
      </p:sp>
      <p:sp>
        <p:nvSpPr>
          <p:cNvPr id="8"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2040" y="1150437"/>
            <a:ext cx="8501708" cy="521970"/>
          </a:xfrm>
          <a:prstGeom prst="rect">
            <a:avLst/>
          </a:prstGeom>
        </p:spPr>
        <p:txBody>
          <a:bodyPr wrap="square">
            <a:spAutoFit/>
          </a:bodyPr>
          <a:lstStyle/>
          <a:p>
            <a:pPr algn="just"/>
            <a:r>
              <a:rPr lang="zh-CN" altLang="en-US" sz="2800" b="1" dirty="0">
                <a:solidFill>
                  <a:srgbClr val="FF0000"/>
                </a:solidFill>
                <a:latin typeface="+mn-lt"/>
                <a:ea typeface="+mn-ea"/>
                <a:sym typeface="+mn-ea"/>
              </a:rPr>
              <a:t>电源纹波电路</a:t>
            </a:r>
            <a:r>
              <a:rPr lang="zh-CN" altLang="en-US" sz="2800" b="1" dirty="0">
                <a:solidFill>
                  <a:srgbClr val="000000"/>
                </a:solidFill>
                <a:latin typeface="+mn-lt"/>
                <a:ea typeface="+mn-ea"/>
              </a:rPr>
              <a:t>：</a:t>
            </a:r>
            <a:endParaRPr lang="en-US" altLang="zh-CN" sz="2800" b="1" dirty="0">
              <a:solidFill>
                <a:srgbClr val="000000"/>
              </a:solidFill>
            </a:endParaRPr>
          </a:p>
        </p:txBody>
      </p:sp>
      <p:sp>
        <p:nvSpPr>
          <p:cNvPr id="3" name="矩形 2"/>
          <p:cNvSpPr/>
          <p:nvPr/>
        </p:nvSpPr>
        <p:spPr>
          <a:xfrm>
            <a:off x="2757551" y="3830540"/>
            <a:ext cx="3910686" cy="369332"/>
          </a:xfrm>
          <a:prstGeom prst="rect">
            <a:avLst/>
          </a:prstGeom>
        </p:spPr>
        <p:txBody>
          <a:bodyPr wrap="none">
            <a:spAutoFit/>
          </a:bodyPr>
          <a:lstStyle/>
          <a:p>
            <a:r>
              <a:rPr lang="en-US" altLang="zh-CN" dirty="0">
                <a:latin typeface="Calibri" panose="020F0502020204030204"/>
                <a:cs typeface="Times New Roman" panose="02020603050405020304" pitchFamily="18" charset="0"/>
              </a:rPr>
              <a:t> Equivalent op amp inverting  gain stage</a:t>
            </a:r>
          </a:p>
        </p:txBody>
      </p:sp>
      <p:sp>
        <p:nvSpPr>
          <p:cNvPr id="4" name="矩形 3"/>
          <p:cNvSpPr/>
          <p:nvPr/>
        </p:nvSpPr>
        <p:spPr>
          <a:xfrm>
            <a:off x="2244334" y="6354987"/>
            <a:ext cx="4937121" cy="369332"/>
          </a:xfrm>
          <a:prstGeom prst="rect">
            <a:avLst/>
          </a:prstGeom>
        </p:spPr>
        <p:txBody>
          <a:bodyPr wrap="none">
            <a:spAutoFit/>
          </a:bodyPr>
          <a:lstStyle/>
          <a:p>
            <a:r>
              <a:rPr lang="en-US" altLang="zh-CN" dirty="0">
                <a:latin typeface="Calibri" panose="020F0502020204030204"/>
                <a:cs typeface="Times New Roman" panose="02020603050405020304" pitchFamily="18" charset="0"/>
              </a:rPr>
              <a:t>Equivalent ripple circuit with DC blocking capacitor</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00116"/>
            <a:ext cx="5670204" cy="2347303"/>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226" y="4316751"/>
            <a:ext cx="5537096" cy="2038236"/>
          </a:xfrm>
          <a:prstGeom prst="rect">
            <a:avLst/>
          </a:prstGeom>
        </p:spPr>
      </p:pic>
      <p:sp>
        <p:nvSpPr>
          <p:cNvPr id="9"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7544" y="1251803"/>
            <a:ext cx="8501708" cy="1774909"/>
          </a:xfrm>
          <a:prstGeom prst="rect">
            <a:avLst/>
          </a:prstGeom>
        </p:spPr>
        <p:txBody>
          <a:bodyPr wrap="square">
            <a:spAutoFit/>
          </a:bodyPr>
          <a:lstStyle/>
          <a:p>
            <a:pPr algn="just">
              <a:lnSpc>
                <a:spcPct val="150000"/>
              </a:lnSpc>
            </a:pPr>
            <a:r>
              <a:rPr lang="zh-CN" altLang="en-US" sz="2800" b="1" dirty="0">
                <a:solidFill>
                  <a:srgbClr val="FF0000"/>
                </a:solidFill>
                <a:latin typeface="+mn-lt"/>
                <a:ea typeface="+mn-ea"/>
                <a:sym typeface="+mn-ea"/>
              </a:rPr>
              <a:t>电源纹波电路</a:t>
            </a:r>
            <a:r>
              <a:rPr lang="zh-CN" altLang="en-US" sz="2800" b="1" dirty="0">
                <a:latin typeface="+mn-lt"/>
                <a:ea typeface="+mn-ea"/>
              </a:rPr>
              <a:t>：</a:t>
            </a:r>
            <a:r>
              <a:rPr lang="en-US" altLang="zh-CN" sz="2800" b="1" dirty="0"/>
              <a:t> </a:t>
            </a:r>
            <a:r>
              <a:rPr lang="en-US" altLang="zh-CN" sz="2400" b="1" dirty="0"/>
              <a:t>一种可能性是使用DIB纹波缓冲器，该缓冲器可以提供在电源纹波测试期间驱动DUT所需的DC和AC信号。</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852936"/>
            <a:ext cx="7045647" cy="3702763"/>
          </a:xfrm>
          <a:prstGeom prst="rect">
            <a:avLst/>
          </a:prstGeom>
        </p:spPr>
      </p:pic>
      <p:sp>
        <p:nvSpPr>
          <p:cNvPr id="6" name="标题 1"/>
          <p:cNvSpPr txBox="1"/>
          <p:nvPr/>
        </p:nvSpPr>
        <p:spPr bwMode="auto">
          <a:xfrm>
            <a:off x="2843808" y="1886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6.8 </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组成与常见电路</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6637" y="846110"/>
            <a:ext cx="8501708" cy="5563831"/>
          </a:xfrm>
          <a:prstGeom prst="rect">
            <a:avLst/>
          </a:prstGeom>
        </p:spPr>
        <p:txBody>
          <a:bodyPr wrap="square">
            <a:spAutoFit/>
          </a:bodyPr>
          <a:lstStyle/>
          <a:p>
            <a:pPr algn="just">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mn-ea"/>
              </a:rPr>
              <a:t>差的电源和接地布线：</a:t>
            </a:r>
            <a:r>
              <a:rPr lang="zh-CN" altLang="en-US" sz="2400" b="1" dirty="0">
                <a:solidFill>
                  <a:srgbClr val="083CB0"/>
                </a:solidFill>
                <a:latin typeface="黑体" panose="02010609060101010101" pitchFamily="49" charset="-122"/>
                <a:ea typeface="黑体" panose="02010609060101010101" pitchFamily="49" charset="-122"/>
                <a:sym typeface="+mn-ea"/>
              </a:rPr>
              <a:t>混合信号</a:t>
            </a:r>
            <a:r>
              <a:rPr lang="en-US" altLang="zh-CN" sz="2400" b="1" dirty="0">
                <a:solidFill>
                  <a:srgbClr val="083CB0"/>
                </a:solidFill>
                <a:latin typeface="黑体" panose="02010609060101010101" pitchFamily="49" charset="-122"/>
                <a:ea typeface="黑体" panose="02010609060101010101" pitchFamily="49" charset="-122"/>
                <a:sym typeface="+mn-ea"/>
              </a:rPr>
              <a:t>DIB</a:t>
            </a:r>
            <a:r>
              <a:rPr lang="zh-CN" altLang="en-US" sz="2400" b="1" dirty="0">
                <a:solidFill>
                  <a:srgbClr val="083CB0"/>
                </a:solidFill>
                <a:latin typeface="黑体" panose="02010609060101010101" pitchFamily="49" charset="-122"/>
                <a:ea typeface="黑体" panose="02010609060101010101" pitchFamily="49" charset="-122"/>
                <a:sym typeface="+mn-ea"/>
              </a:rPr>
              <a:t>中最常见的噪声源是差的电源和接地布线。为了避免电源分布和接地设计带来的问题，在不考虑价格问题的时候，最好的方法就是尽可能地按需要采用多个引线层。</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    一块好的</a:t>
            </a:r>
            <a:r>
              <a:rPr lang="en-US" altLang="zh-CN" sz="2400" b="1" dirty="0">
                <a:solidFill>
                  <a:srgbClr val="083CB0"/>
                </a:solidFill>
                <a:latin typeface="黑体" panose="02010609060101010101" pitchFamily="49" charset="-122"/>
                <a:ea typeface="黑体" panose="02010609060101010101" pitchFamily="49" charset="-122"/>
                <a:sym typeface="+mn-ea"/>
              </a:rPr>
              <a:t>DIB</a:t>
            </a:r>
            <a:r>
              <a:rPr lang="zh-CN" altLang="en-US" sz="2400" b="1" dirty="0">
                <a:solidFill>
                  <a:srgbClr val="083CB0"/>
                </a:solidFill>
                <a:latin typeface="黑体" panose="02010609060101010101" pitchFamily="49" charset="-122"/>
                <a:ea typeface="黑体" panose="02010609060101010101" pitchFamily="49" charset="-122"/>
                <a:sym typeface="+mn-ea"/>
              </a:rPr>
              <a:t>可能包括一个或多个引线层，专门用于数字传输线接地和噪声电流返回。</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    建议一层专门用于模拟电流返回，另一层专门用于低模拟电流接地（无噪声地作为零电势参考层），并且至少有一层用于电源分配层。</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endParaRPr lang="en-US" altLang="zh-CN" sz="2400" b="1" dirty="0">
              <a:solidFill>
                <a:srgbClr val="083CB0"/>
              </a:solidFill>
              <a:latin typeface="黑体" panose="02010609060101010101" pitchFamily="49" charset="-122"/>
              <a:ea typeface="黑体" panose="02010609060101010101" pitchFamily="49" charset="-122"/>
            </a:endParaRPr>
          </a:p>
        </p:txBody>
      </p:sp>
      <p:sp>
        <p:nvSpPr>
          <p:cNvPr id="4"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rPr>
              <a:t>常见</a:t>
            </a:r>
            <a:r>
              <a:rPr lang="en-US" altLang="zh-CN" sz="3200" kern="0" dirty="0">
                <a:solidFill>
                  <a:srgbClr val="990000"/>
                </a:solidFill>
                <a:latin typeface="Comic Sans MS" panose="030F0702030302020204" pitchFamily="66" charset="0"/>
                <a:ea typeface="隶书" panose="02010509060101010101" pitchFamily="49" charset="-122"/>
              </a:rPr>
              <a:t>DIB</a:t>
            </a:r>
            <a:r>
              <a:rPr lang="zh-CN" altLang="en-US" sz="3200" kern="0" dirty="0">
                <a:solidFill>
                  <a:srgbClr val="990000"/>
                </a:solidFill>
                <a:latin typeface="Comic Sans MS" panose="030F0702030302020204" pitchFamily="66" charset="0"/>
                <a:ea typeface="隶书" panose="02010509060101010101" pitchFamily="49" charset="-122"/>
              </a:rPr>
              <a:t>设计错误</a:t>
            </a:r>
          </a:p>
        </p:txBody>
      </p:sp>
    </p:spTree>
  </p:cSld>
  <p:clrMapOvr>
    <a:masterClrMapping/>
  </p:clrMapOvr>
  <p:transition spd="slow">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6637" y="846110"/>
            <a:ext cx="8501708" cy="5601533"/>
          </a:xfrm>
          <a:prstGeom prst="rect">
            <a:avLst/>
          </a:prstGeom>
        </p:spPr>
        <p:txBody>
          <a:bodyPr wrap="square">
            <a:spAutoFit/>
          </a:bodyPr>
          <a:lstStyle/>
          <a:p>
            <a:pPr algn="just">
              <a:lnSpc>
                <a:spcPct val="150000"/>
              </a:lnSpc>
            </a:pPr>
            <a:r>
              <a:rPr lang="zh-CN" altLang="en-US" sz="2800" b="1" dirty="0">
                <a:solidFill>
                  <a:srgbClr val="FF0000"/>
                </a:solidFill>
                <a:latin typeface="黑体" panose="02010609060101010101" pitchFamily="49" charset="-122"/>
                <a:ea typeface="黑体" panose="02010609060101010101" pitchFamily="49" charset="-122"/>
                <a:sym typeface="+mn-ea"/>
              </a:rPr>
              <a:t>串扰：</a:t>
            </a:r>
            <a:r>
              <a:rPr lang="zh-CN" altLang="en-US" sz="2400" b="1" dirty="0">
                <a:solidFill>
                  <a:srgbClr val="083CB0"/>
                </a:solidFill>
                <a:latin typeface="黑体" panose="02010609060101010101" pitchFamily="49" charset="-122"/>
                <a:ea typeface="黑体" panose="02010609060101010101" pitchFamily="49" charset="-122"/>
                <a:sym typeface="+mn-ea"/>
              </a:rPr>
              <a:t>混合</a:t>
            </a:r>
            <a:r>
              <a:rPr lang="en-US" altLang="zh-CN" sz="2400" b="1" dirty="0">
                <a:solidFill>
                  <a:srgbClr val="083CB0"/>
                </a:solidFill>
                <a:latin typeface="黑体" panose="02010609060101010101" pitchFamily="49" charset="-122"/>
                <a:ea typeface="黑体" panose="02010609060101010101" pitchFamily="49" charset="-122"/>
                <a:sym typeface="+mn-ea"/>
              </a:rPr>
              <a:t>DIB</a:t>
            </a:r>
            <a:r>
              <a:rPr lang="zh-CN" altLang="en-US" sz="2400" b="1" dirty="0">
                <a:solidFill>
                  <a:srgbClr val="083CB0"/>
                </a:solidFill>
                <a:latin typeface="黑体" panose="02010609060101010101" pitchFamily="49" charset="-122"/>
                <a:ea typeface="黑体" panose="02010609060101010101" pitchFamily="49" charset="-122"/>
                <a:sym typeface="+mn-ea"/>
              </a:rPr>
              <a:t>上另一种常见问题就是串扰，特别是数字信号与模拟信号之间的耦合。</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数字与模拟信号之间的耦合问题可以通过将模拟信号引到与数字信号分开的一层单独的</a:t>
            </a:r>
            <a:r>
              <a:rPr lang="en-US" altLang="zh-CN" sz="2400" b="1" dirty="0">
                <a:solidFill>
                  <a:srgbClr val="083CB0"/>
                </a:solidFill>
                <a:latin typeface="黑体" panose="02010609060101010101" pitchFamily="49" charset="-122"/>
                <a:ea typeface="黑体" panose="02010609060101010101" pitchFamily="49" charset="-122"/>
                <a:sym typeface="+mn-ea"/>
              </a:rPr>
              <a:t>PCB</a:t>
            </a:r>
            <a:r>
              <a:rPr lang="zh-CN" altLang="en-US" sz="2400" b="1" dirty="0">
                <a:solidFill>
                  <a:srgbClr val="083CB0"/>
                </a:solidFill>
                <a:latin typeface="黑体" panose="02010609060101010101" pitchFamily="49" charset="-122"/>
                <a:ea typeface="黑体" panose="02010609060101010101" pitchFamily="49" charset="-122"/>
                <a:sym typeface="+mn-ea"/>
              </a:rPr>
              <a:t>层上，同时两个信号层之间设置模拟信号接地层。</a:t>
            </a:r>
            <a:endParaRPr lang="en-US" altLang="zh-CN" sz="2400" b="1" dirty="0">
              <a:solidFill>
                <a:srgbClr val="083CB0"/>
              </a:solidFill>
              <a:latin typeface="黑体" panose="02010609060101010101" pitchFamily="49" charset="-122"/>
              <a:ea typeface="黑体" panose="02010609060101010101" pitchFamily="49" charset="-122"/>
            </a:endParaRPr>
          </a:p>
          <a:p>
            <a:pPr algn="just">
              <a:lnSpc>
                <a:spcPct val="150000"/>
              </a:lnSpc>
            </a:pPr>
            <a:r>
              <a:rPr lang="zh-CN" altLang="en-US" sz="2400" b="1" dirty="0">
                <a:solidFill>
                  <a:srgbClr val="083CB0"/>
                </a:solidFill>
                <a:latin typeface="黑体" panose="02010609060101010101" pitchFamily="49" charset="-122"/>
                <a:ea typeface="黑体" panose="02010609060101010101" pitchFamily="49" charset="-122"/>
                <a:sym typeface="+mn-ea"/>
              </a:rPr>
              <a:t>模拟与模拟信号之间的耦合可以通过简单地了解哪些信号是最敏感的（也就是哪些信号的阻抗最高）并且阻止高频，大振幅的信号从附近经过这种方法来减小</a:t>
            </a:r>
            <a:r>
              <a:rPr lang="en-US" altLang="zh-CN" sz="2400" b="1" dirty="0">
                <a:solidFill>
                  <a:srgbClr val="083CB0"/>
                </a:solidFill>
                <a:latin typeface="黑体" panose="02010609060101010101" pitchFamily="49" charset="-122"/>
                <a:ea typeface="黑体" panose="02010609060101010101" pitchFamily="49" charset="-122"/>
                <a:sym typeface="+mn-ea"/>
              </a:rPr>
              <a:t>,</a:t>
            </a:r>
            <a:r>
              <a:rPr lang="zh-CN" altLang="en-US" sz="2400" b="1" dirty="0">
                <a:solidFill>
                  <a:srgbClr val="083CB0"/>
                </a:solidFill>
                <a:latin typeface="黑体" panose="02010609060101010101" pitchFamily="49" charset="-122"/>
                <a:ea typeface="黑体" panose="02010609060101010101" pitchFamily="49" charset="-122"/>
                <a:sym typeface="+mn-ea"/>
              </a:rPr>
              <a:t>敏感的高阻抗节点应该尽可能短，以避免与外部噪声源（如无线电波）的串扰与耦合。</a:t>
            </a:r>
            <a:endParaRPr lang="en-US" altLang="zh-CN" sz="2400" b="1" dirty="0">
              <a:solidFill>
                <a:srgbClr val="083CB0"/>
              </a:solidFill>
              <a:latin typeface="黑体" panose="02010609060101010101" pitchFamily="49" charset="-122"/>
              <a:ea typeface="黑体" panose="02010609060101010101" pitchFamily="49" charset="-122"/>
            </a:endParaRPr>
          </a:p>
          <a:p>
            <a:pPr algn="just"/>
            <a:endParaRPr lang="en-US" altLang="zh-CN" sz="2800" b="1" dirty="0">
              <a:solidFill>
                <a:srgbClr val="083CB0"/>
              </a:solidFill>
              <a:latin typeface="黑体" panose="02010609060101010101" pitchFamily="49" charset="-122"/>
              <a:ea typeface="黑体" panose="02010609060101010101" pitchFamily="49" charset="-122"/>
            </a:endParaRPr>
          </a:p>
        </p:txBody>
      </p:sp>
      <p:sp>
        <p:nvSpPr>
          <p:cNvPr id="5"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4689" y="1196752"/>
            <a:ext cx="8501708" cy="3890489"/>
          </a:xfrm>
          <a:prstGeom prst="rect">
            <a:avLst/>
          </a:prstGeom>
        </p:spPr>
        <p:txBody>
          <a:bodyPr wrap="square">
            <a:spAutoFit/>
          </a:bodyPr>
          <a:lstStyle/>
          <a:p>
            <a:pPr algn="just">
              <a:lnSpc>
                <a:spcPct val="150000"/>
              </a:lnSpc>
            </a:pPr>
            <a:r>
              <a:rPr lang="en-US" altLang="zh-CN" sz="2800" b="1" dirty="0">
                <a:solidFill>
                  <a:srgbClr val="FF0000"/>
                </a:solidFill>
                <a:latin typeface="黑体" panose="02010609060101010101" pitchFamily="49" charset="-122"/>
                <a:ea typeface="黑体" panose="02010609060101010101" pitchFamily="49" charset="-122"/>
              </a:rPr>
              <a:t> </a:t>
            </a:r>
            <a:r>
              <a:rPr lang="zh-CN" altLang="en-US" sz="2800" b="1" dirty="0">
                <a:solidFill>
                  <a:srgbClr val="FF0000"/>
                </a:solidFill>
                <a:latin typeface="黑体" panose="02010609060101010101" pitchFamily="49" charset="-122"/>
                <a:ea typeface="黑体" panose="02010609060101010101" pitchFamily="49" charset="-122"/>
                <a:sym typeface="+mn-ea"/>
              </a:rPr>
              <a:t>传输线的不连续性：</a:t>
            </a:r>
            <a:r>
              <a:rPr lang="zh-CN" altLang="en-US" sz="2800" b="1" dirty="0">
                <a:latin typeface="黑体" panose="02010609060101010101" pitchFamily="49" charset="-122"/>
                <a:ea typeface="黑体" panose="02010609060101010101" pitchFamily="49" charset="-122"/>
                <a:sym typeface="+mn-ea"/>
              </a:rPr>
              <a:t>传输线的不连续性可能导致在非常快的数字信号的上升沿和下降沿上出现毛刺（</a:t>
            </a:r>
            <a:r>
              <a:rPr lang="en-US" altLang="zh-CN" sz="2800" b="1" dirty="0">
                <a:latin typeface="黑体" panose="02010609060101010101" pitchFamily="49" charset="-122"/>
                <a:ea typeface="黑体" panose="02010609060101010101" pitchFamily="49" charset="-122"/>
                <a:sym typeface="+mn-ea"/>
              </a:rPr>
              <a:t>glitch</a:t>
            </a:r>
            <a:r>
              <a:rPr lang="zh-CN" altLang="en-US" sz="2800" b="1" dirty="0">
                <a:latin typeface="黑体" panose="02010609060101010101" pitchFamily="49" charset="-122"/>
                <a:ea typeface="黑体" panose="02010609060101010101" pitchFamily="49" charset="-122"/>
                <a:sym typeface="+mn-ea"/>
              </a:rPr>
              <a:t>）。这种毛刺有时导致</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中的时序错误或双时钟逻辑。不连续性是由于传输线上的转变点处的集总电容或电感引起的。</a:t>
            </a:r>
            <a:endParaRPr lang="en-US" altLang="zh-CN" sz="2800" b="1" dirty="0">
              <a:latin typeface="黑体" panose="02010609060101010101" pitchFamily="49" charset="-122"/>
              <a:ea typeface="黑体" panose="02010609060101010101" pitchFamily="49" charset="-122"/>
            </a:endParaRPr>
          </a:p>
          <a:p>
            <a:pPr algn="just">
              <a:lnSpc>
                <a:spcPct val="150000"/>
              </a:lnSpc>
            </a:pPr>
            <a:endParaRPr lang="en-US" altLang="zh-CN" sz="2800" b="1" dirty="0">
              <a:solidFill>
                <a:srgbClr val="083CB0"/>
              </a:solidFill>
              <a:latin typeface="黑体" panose="02010609060101010101" pitchFamily="49" charset="-122"/>
              <a:ea typeface="黑体" panose="02010609060101010101" pitchFamily="49" charset="-122"/>
            </a:endParaRPr>
          </a:p>
        </p:txBody>
      </p:sp>
      <p:sp>
        <p:nvSpPr>
          <p:cNvPr id="5"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6637" y="846110"/>
            <a:ext cx="8501708" cy="5825634"/>
          </a:xfrm>
          <a:prstGeom prst="rect">
            <a:avLst/>
          </a:prstGeom>
        </p:spPr>
        <p:txBody>
          <a:bodyPr wrap="square">
            <a:spAutoFit/>
          </a:bodyPr>
          <a:lstStyle/>
          <a:p>
            <a:pPr algn="just">
              <a:lnSpc>
                <a:spcPct val="150000"/>
              </a:lnSpc>
            </a:pPr>
            <a:r>
              <a:rPr lang="en-US" altLang="zh-CN" sz="2800" b="1" dirty="0">
                <a:solidFill>
                  <a:srgbClr val="FF0000"/>
                </a:solidFill>
                <a:latin typeface="黑体" panose="02010609060101010101" pitchFamily="49" charset="-122"/>
                <a:ea typeface="黑体" panose="02010609060101010101" pitchFamily="49" charset="-122"/>
              </a:rPr>
              <a:t> </a:t>
            </a:r>
            <a:r>
              <a:rPr lang="zh-CN" altLang="en-US" sz="2800" b="1" dirty="0">
                <a:solidFill>
                  <a:srgbClr val="FF0000"/>
                </a:solidFill>
                <a:latin typeface="黑体" panose="02010609060101010101" pitchFamily="49" charset="-122"/>
                <a:ea typeface="黑体" panose="02010609060101010101" pitchFamily="49" charset="-122"/>
                <a:sym typeface="+mn-ea"/>
              </a:rPr>
              <a:t>电路引线中的电阻压降：</a:t>
            </a:r>
            <a:r>
              <a:rPr lang="zh-CN" altLang="en-US" sz="2800" b="1" dirty="0">
                <a:latin typeface="黑体" panose="02010609060101010101" pitchFamily="49" charset="-122"/>
                <a:ea typeface="黑体" panose="02010609060101010101" pitchFamily="49" charset="-122"/>
                <a:sym typeface="+mn-ea"/>
              </a:rPr>
              <a:t>即使比较短的引线也可能有几百毫欧的串联电阻，如果我们给这样的引线施加电流时，由于引线的寄生电阻，将会产生一个压降。</a:t>
            </a:r>
            <a:endParaRPr lang="en-US" altLang="zh-CN" sz="2800" b="1" dirty="0">
              <a:latin typeface="黑体" panose="02010609060101010101" pitchFamily="49" charset="-122"/>
              <a:ea typeface="黑体" panose="02010609060101010101" pitchFamily="49" charset="-122"/>
            </a:endParaRPr>
          </a:p>
          <a:p>
            <a:pPr algn="just">
              <a:lnSpc>
                <a:spcPct val="150000"/>
              </a:lnSpc>
            </a:pPr>
            <a:r>
              <a:rPr lang="zh-CN" altLang="en-US" sz="2800" b="1" dirty="0">
                <a:latin typeface="黑体" panose="02010609060101010101" pitchFamily="49" charset="-122"/>
                <a:ea typeface="黑体" panose="02010609060101010101" pitchFamily="49" charset="-122"/>
                <a:sym typeface="+mn-ea"/>
              </a:rPr>
              <a:t>有时这个压降并不重要，但是有时他们可能导致跟我们要测量的参数大小几乎一样大的误差。</a:t>
            </a:r>
            <a:endParaRPr lang="en-US" altLang="zh-CN" sz="2800" b="1" dirty="0">
              <a:latin typeface="黑体" panose="02010609060101010101" pitchFamily="49" charset="-122"/>
              <a:ea typeface="黑体" panose="02010609060101010101" pitchFamily="49" charset="-122"/>
            </a:endParaRPr>
          </a:p>
          <a:p>
            <a:pPr algn="just">
              <a:lnSpc>
                <a:spcPct val="150000"/>
              </a:lnSpc>
            </a:pPr>
            <a:r>
              <a:rPr lang="zh-CN" altLang="en-US" sz="2800" b="1" dirty="0">
                <a:latin typeface="黑体" panose="02010609060101010101" pitchFamily="49" charset="-122"/>
                <a:ea typeface="黑体" panose="02010609060101010101" pitchFamily="49" charset="-122"/>
                <a:sym typeface="+mn-ea"/>
              </a:rPr>
              <a:t>测试工程师应该时刻考虑每根引线上寄生电阻的影响，如果串联电阻已经大到可以造成电路问题了，那么可以加大每根引线的宽度，或采用检测电路如开尔文接法来补偿</a:t>
            </a:r>
            <a:r>
              <a:rPr lang="en-US" altLang="zh-CN" sz="2800" b="1" dirty="0">
                <a:latin typeface="黑体" panose="02010609060101010101" pitchFamily="49" charset="-122"/>
                <a:ea typeface="黑体" panose="02010609060101010101" pitchFamily="49" charset="-122"/>
                <a:sym typeface="+mn-ea"/>
              </a:rPr>
              <a:t>PCB</a:t>
            </a:r>
            <a:r>
              <a:rPr lang="zh-CN" altLang="en-US" sz="2800" b="1" dirty="0">
                <a:latin typeface="黑体" panose="02010609060101010101" pitchFamily="49" charset="-122"/>
                <a:ea typeface="黑体" panose="02010609060101010101" pitchFamily="49" charset="-122"/>
                <a:sym typeface="+mn-ea"/>
              </a:rPr>
              <a:t>引线电阻造成的电压降。</a:t>
            </a:r>
            <a:endParaRPr lang="en-US" altLang="zh-CN" sz="2400" b="1" dirty="0">
              <a:latin typeface="黑体" panose="02010609060101010101" pitchFamily="49" charset="-122"/>
              <a:ea typeface="黑体" panose="02010609060101010101" pitchFamily="49" charset="-122"/>
            </a:endParaRPr>
          </a:p>
        </p:txBody>
      </p:sp>
      <p:sp>
        <p:nvSpPr>
          <p:cNvPr id="5"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6637" y="846110"/>
            <a:ext cx="8501708" cy="5825634"/>
          </a:xfrm>
          <a:prstGeom prst="rect">
            <a:avLst/>
          </a:prstGeom>
        </p:spPr>
        <p:txBody>
          <a:bodyPr wrap="square">
            <a:spAutoFit/>
          </a:bodyPr>
          <a:lstStyle/>
          <a:p>
            <a:pPr algn="just">
              <a:lnSpc>
                <a:spcPct val="150000"/>
              </a:lnSpc>
            </a:pPr>
            <a:r>
              <a:rPr lang="zh-CN" altLang="en-US" sz="2800" b="1" dirty="0">
                <a:solidFill>
                  <a:srgbClr val="FF0000"/>
                </a:solidFill>
                <a:latin typeface="黑体" panose="02010609060101010101" pitchFamily="49" charset="-122"/>
                <a:ea typeface="黑体" panose="02010609060101010101" pitchFamily="49" charset="-122"/>
                <a:sym typeface="+mn-ea"/>
              </a:rPr>
              <a:t>测试仪的寄生效应：</a:t>
            </a:r>
            <a:r>
              <a:rPr lang="zh-CN" altLang="en-US" sz="2800" b="1" dirty="0">
                <a:latin typeface="黑体" panose="02010609060101010101" pitchFamily="49" charset="-122"/>
                <a:ea typeface="黑体" panose="02010609060101010101" pitchFamily="49" charset="-122"/>
                <a:sym typeface="+mn-ea"/>
              </a:rPr>
              <a:t>连接</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与测试仪的各种电缆和导线可能给</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的引脚带来相当大的电容负载，通常负载足以高到引起增益误差、相位偏移、甚至引起</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电路振荡。</a:t>
            </a:r>
            <a:endParaRPr lang="en-US" altLang="zh-CN" sz="2800" b="1" dirty="0">
              <a:latin typeface="黑体" panose="02010609060101010101" pitchFamily="49" charset="-122"/>
              <a:ea typeface="黑体" panose="02010609060101010101" pitchFamily="49" charset="-122"/>
            </a:endParaRPr>
          </a:p>
          <a:p>
            <a:pPr algn="just">
              <a:lnSpc>
                <a:spcPct val="150000"/>
              </a:lnSpc>
            </a:pPr>
            <a:r>
              <a:rPr lang="zh-CN" altLang="en-US" sz="2800" b="1" dirty="0">
                <a:latin typeface="黑体" panose="02010609060101010101" pitchFamily="49" charset="-122"/>
                <a:ea typeface="黑体" panose="02010609060101010101" pitchFamily="49" charset="-122"/>
                <a:sym typeface="+mn-ea"/>
              </a:rPr>
              <a:t>测试工程师要向设计工程师问清楚每个</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电路的电容驱动能力是多大，这一点非常重要。</a:t>
            </a:r>
            <a:endParaRPr lang="en-US" altLang="zh-CN" sz="2800" b="1" dirty="0">
              <a:latin typeface="黑体" panose="02010609060101010101" pitchFamily="49" charset="-122"/>
              <a:ea typeface="黑体" panose="02010609060101010101" pitchFamily="49" charset="-122"/>
            </a:endParaRPr>
          </a:p>
          <a:p>
            <a:pPr algn="just">
              <a:lnSpc>
                <a:spcPct val="150000"/>
              </a:lnSpc>
            </a:pPr>
            <a:r>
              <a:rPr lang="zh-CN" altLang="en-US" sz="2800" b="1" dirty="0">
                <a:latin typeface="黑体" panose="02010609060101010101" pitchFamily="49" charset="-122"/>
                <a:ea typeface="黑体" panose="02010609060101010101" pitchFamily="49" charset="-122"/>
                <a:sym typeface="+mn-ea"/>
              </a:rPr>
              <a:t>果</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的输出阻抗与测试仪的负载电容不兼容，那么大概就需要在</a:t>
            </a:r>
            <a:r>
              <a:rPr lang="en-US" altLang="zh-CN" sz="2800" b="1" dirty="0">
                <a:latin typeface="黑体" panose="02010609060101010101" pitchFamily="49" charset="-122"/>
                <a:ea typeface="黑体" panose="02010609060101010101" pitchFamily="49" charset="-122"/>
                <a:sym typeface="+mn-ea"/>
              </a:rPr>
              <a:t>DIB</a:t>
            </a:r>
            <a:r>
              <a:rPr lang="zh-CN" altLang="en-US" sz="2800" b="1" dirty="0">
                <a:latin typeface="黑体" panose="02010609060101010101" pitchFamily="49" charset="-122"/>
                <a:ea typeface="黑体" panose="02010609060101010101" pitchFamily="49" charset="-122"/>
                <a:sym typeface="+mn-ea"/>
              </a:rPr>
              <a:t>上加一个电压跟随器来缓冲</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的输出，即使</a:t>
            </a:r>
            <a:r>
              <a:rPr lang="en-US" altLang="zh-CN" sz="2800" b="1" dirty="0">
                <a:latin typeface="黑体" panose="02010609060101010101" pitchFamily="49" charset="-122"/>
                <a:ea typeface="黑体" panose="02010609060101010101" pitchFamily="49" charset="-122"/>
                <a:sym typeface="+mn-ea"/>
              </a:rPr>
              <a:t>DUT</a:t>
            </a:r>
            <a:r>
              <a:rPr lang="zh-CN" altLang="en-US" sz="2800" b="1" dirty="0">
                <a:latin typeface="黑体" panose="02010609060101010101" pitchFamily="49" charset="-122"/>
                <a:ea typeface="黑体" panose="02010609060101010101" pitchFamily="49" charset="-122"/>
                <a:sym typeface="+mn-ea"/>
              </a:rPr>
              <a:t>设计具有低的输出阻抗。</a:t>
            </a:r>
            <a:endParaRPr lang="en-US" altLang="zh-CN" sz="2400" b="1" dirty="0">
              <a:latin typeface="黑体" panose="02010609060101010101" pitchFamily="49" charset="-122"/>
              <a:ea typeface="黑体" panose="02010609060101010101" pitchFamily="49" charset="-122"/>
            </a:endParaRPr>
          </a:p>
        </p:txBody>
      </p:sp>
      <p:sp>
        <p:nvSpPr>
          <p:cNvPr id="5" name="标题 1"/>
          <p:cNvSpPr txBox="1"/>
          <p:nvPr/>
        </p:nvSpPr>
        <p:spPr bwMode="auto">
          <a:xfrm>
            <a:off x="3275856" y="0"/>
            <a:ext cx="576054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6.9 </a:t>
            </a:r>
            <a:r>
              <a:rPr lang="zh-CN" altLang="en-US" sz="3200" kern="0" dirty="0">
                <a:solidFill>
                  <a:srgbClr val="990000"/>
                </a:solidFill>
                <a:latin typeface="Comic Sans MS" panose="030F0702030302020204" pitchFamily="66" charset="0"/>
                <a:ea typeface="隶书" panose="02010509060101010101" pitchFamily="49" charset="-122"/>
                <a:sym typeface="+mn-ea"/>
              </a:rPr>
              <a:t>常见</a:t>
            </a:r>
            <a:r>
              <a:rPr lang="en-US" altLang="zh-CN" sz="3200" kern="0" dirty="0">
                <a:solidFill>
                  <a:srgbClr val="990000"/>
                </a:solidFill>
                <a:latin typeface="Comic Sans MS" panose="030F0702030302020204" pitchFamily="66" charset="0"/>
                <a:ea typeface="隶书" panose="02010509060101010101" pitchFamily="49" charset="-122"/>
                <a:sym typeface="+mn-ea"/>
              </a:rPr>
              <a:t>DIB</a:t>
            </a:r>
            <a:r>
              <a:rPr lang="zh-CN" altLang="en-US" sz="3200" kern="0" dirty="0">
                <a:solidFill>
                  <a:srgbClr val="990000"/>
                </a:solidFill>
                <a:latin typeface="Comic Sans MS" panose="030F0702030302020204" pitchFamily="66" charset="0"/>
                <a:ea typeface="隶书" panose="02010509060101010101" pitchFamily="49" charset="-122"/>
                <a:sym typeface="+mn-ea"/>
              </a:rPr>
              <a:t>设计错误</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theme/theme1.xml><?xml version="1.0" encoding="utf-8"?>
<a:theme xmlns:a="http://schemas.openxmlformats.org/drawingml/2006/main" name="1_主题1">
  <a:themeElements>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第一章</Template>
  <TotalTime>287</TotalTime>
  <Words>4288</Words>
  <Application>Microsoft Office PowerPoint</Application>
  <PresentationFormat>全屏显示(4:3)</PresentationFormat>
  <Paragraphs>479</Paragraphs>
  <Slides>103</Slides>
  <Notes>63</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vt:i4>
      </vt:variant>
      <vt:variant>
        <vt:lpstr>幻灯片标题</vt:lpstr>
      </vt:variant>
      <vt:variant>
        <vt:i4>103</vt:i4>
      </vt:variant>
    </vt:vector>
  </HeadingPairs>
  <TitlesOfParts>
    <vt:vector size="121" baseType="lpstr">
      <vt:lpstr>黑体</vt:lpstr>
      <vt:lpstr>华文细黑</vt:lpstr>
      <vt:lpstr>华文行楷</vt:lpstr>
      <vt:lpstr>楷体</vt:lpstr>
      <vt:lpstr>楷体_GB2312</vt:lpstr>
      <vt:lpstr>隶书</vt:lpstr>
      <vt:lpstr>宋体</vt:lpstr>
      <vt:lpstr>微软雅黑</vt:lpstr>
      <vt:lpstr>Arial</vt:lpstr>
      <vt:lpstr>Calibri</vt:lpstr>
      <vt:lpstr>Comic Sans MS</vt:lpstr>
      <vt:lpstr>Times New Roman</vt:lpstr>
      <vt:lpstr>Wingdings</vt:lpstr>
      <vt:lpstr>1_主题1</vt:lpstr>
      <vt:lpstr>主题1</vt:lpstr>
      <vt:lpstr>Visio</vt:lpstr>
      <vt:lpstr>Visio.Drawing.15</vt:lpstr>
      <vt:lpstr>Equation</vt:lpstr>
      <vt:lpstr>混合集成电路测试技术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微处理器系统结构 与嵌入式系统设计</dc:title>
  <dc:creator>bobby</dc:creator>
  <cp:lastModifiedBy>daizhijian</cp:lastModifiedBy>
  <cp:revision>872</cp:revision>
  <dcterms:created xsi:type="dcterms:W3CDTF">2009-08-13T04:16:00Z</dcterms:created>
  <dcterms:modified xsi:type="dcterms:W3CDTF">2021-10-24T09:39:20Z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